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3" r:id="rId8"/>
    <p:sldId id="264" r:id="rId9"/>
    <p:sldId id="266" r:id="rId10"/>
    <p:sldId id="262"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256" autoAdjust="0"/>
  </p:normalViewPr>
  <p:slideViewPr>
    <p:cSldViewPr snapToGrid="0">
      <p:cViewPr varScale="1">
        <p:scale>
          <a:sx n="80" d="100"/>
          <a:sy n="80" d="100"/>
        </p:scale>
        <p:origin x="58" y="10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5" d="100"/>
          <a:sy n="65" d="100"/>
        </p:scale>
        <p:origin x="3154"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D9FC25-31A8-44ED-8F93-776FA2EDD373}" type="datetimeFigureOut">
              <a:rPr lang="en-US" smtClean="0"/>
              <a:t>7/3/2022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9315AC-01F1-408E-AEBD-3B6350642D78}" type="slidenum">
              <a:rPr lang="en-US" smtClean="0"/>
              <a:t>‹#›</a:t>
            </a:fld>
            <a:endParaRPr lang="en-US"/>
          </a:p>
        </p:txBody>
      </p:sp>
    </p:spTree>
    <p:extLst>
      <p:ext uri="{BB962C8B-B14F-4D97-AF65-F5344CB8AC3E}">
        <p14:creationId xmlns:p14="http://schemas.microsoft.com/office/powerpoint/2010/main" val="12785828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9315AC-01F1-408E-AEBD-3B6350642D78}" type="slidenum">
              <a:rPr lang="en-US" smtClean="0"/>
              <a:t>1</a:t>
            </a:fld>
            <a:endParaRPr lang="en-US"/>
          </a:p>
        </p:txBody>
      </p:sp>
    </p:spTree>
    <p:extLst>
      <p:ext uri="{BB962C8B-B14F-4D97-AF65-F5344CB8AC3E}">
        <p14:creationId xmlns:p14="http://schemas.microsoft.com/office/powerpoint/2010/main" val="3836671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FA13A-58C4-60F6-FB64-432D3FD1D9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417E16E-F047-34A3-DD8C-897A2F4BBF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6ACB92-70D1-6242-733D-3074541A37D9}"/>
              </a:ext>
            </a:extLst>
          </p:cNvPr>
          <p:cNvSpPr>
            <a:spLocks noGrp="1"/>
          </p:cNvSpPr>
          <p:nvPr>
            <p:ph type="dt" sz="half" idx="10"/>
          </p:nvPr>
        </p:nvSpPr>
        <p:spPr/>
        <p:txBody>
          <a:bodyPr/>
          <a:lstStyle/>
          <a:p>
            <a:fld id="{802CA017-388C-402E-9F2D-4CB6829149EA}" type="datetimeFigureOut">
              <a:rPr lang="en-US" smtClean="0"/>
              <a:t>7/3/2022</a:t>
            </a:fld>
            <a:endParaRPr lang="en-US"/>
          </a:p>
        </p:txBody>
      </p:sp>
      <p:sp>
        <p:nvSpPr>
          <p:cNvPr id="5" name="Footer Placeholder 4">
            <a:extLst>
              <a:ext uri="{FF2B5EF4-FFF2-40B4-BE49-F238E27FC236}">
                <a16:creationId xmlns:a16="http://schemas.microsoft.com/office/drawing/2014/main" id="{8F48999E-917D-5B42-3232-D269232DE3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4ACBD1-2952-AE1C-047B-A94357BC2FE0}"/>
              </a:ext>
            </a:extLst>
          </p:cNvPr>
          <p:cNvSpPr>
            <a:spLocks noGrp="1"/>
          </p:cNvSpPr>
          <p:nvPr>
            <p:ph type="sldNum" sz="quarter" idx="12"/>
          </p:nvPr>
        </p:nvSpPr>
        <p:spPr/>
        <p:txBody>
          <a:bodyPr/>
          <a:lstStyle/>
          <a:p>
            <a:fld id="{BA6D622C-4B2C-4B16-9E0F-AD78804EB8D2}" type="slidenum">
              <a:rPr lang="en-US" smtClean="0"/>
              <a:t>‹#›</a:t>
            </a:fld>
            <a:endParaRPr lang="en-US"/>
          </a:p>
        </p:txBody>
      </p:sp>
    </p:spTree>
    <p:extLst>
      <p:ext uri="{BB962C8B-B14F-4D97-AF65-F5344CB8AC3E}">
        <p14:creationId xmlns:p14="http://schemas.microsoft.com/office/powerpoint/2010/main" val="2546533830"/>
      </p:ext>
    </p:extLst>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41D6E-2FF0-AAB9-E88B-89329740040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F6E8699-BB0D-4D18-528F-AC1CCF2FF4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92A4C4-C3AA-B5F2-BB76-A1ED2DA1F4E3}"/>
              </a:ext>
            </a:extLst>
          </p:cNvPr>
          <p:cNvSpPr>
            <a:spLocks noGrp="1"/>
          </p:cNvSpPr>
          <p:nvPr>
            <p:ph type="dt" sz="half" idx="10"/>
          </p:nvPr>
        </p:nvSpPr>
        <p:spPr/>
        <p:txBody>
          <a:bodyPr/>
          <a:lstStyle/>
          <a:p>
            <a:fld id="{802CA017-388C-402E-9F2D-4CB6829149EA}" type="datetimeFigureOut">
              <a:rPr lang="en-US" smtClean="0"/>
              <a:t>7/3/2022</a:t>
            </a:fld>
            <a:endParaRPr lang="en-US"/>
          </a:p>
        </p:txBody>
      </p:sp>
      <p:sp>
        <p:nvSpPr>
          <p:cNvPr id="5" name="Footer Placeholder 4">
            <a:extLst>
              <a:ext uri="{FF2B5EF4-FFF2-40B4-BE49-F238E27FC236}">
                <a16:creationId xmlns:a16="http://schemas.microsoft.com/office/drawing/2014/main" id="{A7F772CD-61C3-09ED-A89D-F29F00D2E4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4EDAD8-34FB-2193-7D4C-ED99CA5BC1F5}"/>
              </a:ext>
            </a:extLst>
          </p:cNvPr>
          <p:cNvSpPr>
            <a:spLocks noGrp="1"/>
          </p:cNvSpPr>
          <p:nvPr>
            <p:ph type="sldNum" sz="quarter" idx="12"/>
          </p:nvPr>
        </p:nvSpPr>
        <p:spPr/>
        <p:txBody>
          <a:bodyPr/>
          <a:lstStyle/>
          <a:p>
            <a:fld id="{BA6D622C-4B2C-4B16-9E0F-AD78804EB8D2}" type="slidenum">
              <a:rPr lang="en-US" smtClean="0"/>
              <a:t>‹#›</a:t>
            </a:fld>
            <a:endParaRPr lang="en-US"/>
          </a:p>
        </p:txBody>
      </p:sp>
    </p:spTree>
    <p:extLst>
      <p:ext uri="{BB962C8B-B14F-4D97-AF65-F5344CB8AC3E}">
        <p14:creationId xmlns:p14="http://schemas.microsoft.com/office/powerpoint/2010/main" val="4113624921"/>
      </p:ext>
    </p:extLst>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5640E0-8048-2561-A8B1-90974D28EA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478AFF1-A6A4-2476-AD55-AB31916FD5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BC4FAA-E8DA-8418-8494-05BF3C274C03}"/>
              </a:ext>
            </a:extLst>
          </p:cNvPr>
          <p:cNvSpPr>
            <a:spLocks noGrp="1"/>
          </p:cNvSpPr>
          <p:nvPr>
            <p:ph type="dt" sz="half" idx="10"/>
          </p:nvPr>
        </p:nvSpPr>
        <p:spPr/>
        <p:txBody>
          <a:bodyPr/>
          <a:lstStyle/>
          <a:p>
            <a:fld id="{802CA017-388C-402E-9F2D-4CB6829149EA}" type="datetimeFigureOut">
              <a:rPr lang="en-US" smtClean="0"/>
              <a:t>7/3/2022</a:t>
            </a:fld>
            <a:endParaRPr lang="en-US"/>
          </a:p>
        </p:txBody>
      </p:sp>
      <p:sp>
        <p:nvSpPr>
          <p:cNvPr id="5" name="Footer Placeholder 4">
            <a:extLst>
              <a:ext uri="{FF2B5EF4-FFF2-40B4-BE49-F238E27FC236}">
                <a16:creationId xmlns:a16="http://schemas.microsoft.com/office/drawing/2014/main" id="{DB216675-245E-67F3-4857-07E49B7D08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6848AA-783A-7F3F-A727-A2D7CC2119A4}"/>
              </a:ext>
            </a:extLst>
          </p:cNvPr>
          <p:cNvSpPr>
            <a:spLocks noGrp="1"/>
          </p:cNvSpPr>
          <p:nvPr>
            <p:ph type="sldNum" sz="quarter" idx="12"/>
          </p:nvPr>
        </p:nvSpPr>
        <p:spPr/>
        <p:txBody>
          <a:bodyPr/>
          <a:lstStyle/>
          <a:p>
            <a:fld id="{BA6D622C-4B2C-4B16-9E0F-AD78804EB8D2}" type="slidenum">
              <a:rPr lang="en-US" smtClean="0"/>
              <a:t>‹#›</a:t>
            </a:fld>
            <a:endParaRPr lang="en-US"/>
          </a:p>
        </p:txBody>
      </p:sp>
    </p:spTree>
    <p:extLst>
      <p:ext uri="{BB962C8B-B14F-4D97-AF65-F5344CB8AC3E}">
        <p14:creationId xmlns:p14="http://schemas.microsoft.com/office/powerpoint/2010/main" val="1202175106"/>
      </p:ext>
    </p:extLst>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94A51-497F-7277-DFDA-BB2C817CCD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F26E0C-2C94-DB14-4F21-04D9B05F0D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2DF240-C146-0D7D-2FB2-6A8D9040F16C}"/>
              </a:ext>
            </a:extLst>
          </p:cNvPr>
          <p:cNvSpPr>
            <a:spLocks noGrp="1"/>
          </p:cNvSpPr>
          <p:nvPr>
            <p:ph type="dt" sz="half" idx="10"/>
          </p:nvPr>
        </p:nvSpPr>
        <p:spPr/>
        <p:txBody>
          <a:bodyPr/>
          <a:lstStyle/>
          <a:p>
            <a:fld id="{802CA017-388C-402E-9F2D-4CB6829149EA}" type="datetimeFigureOut">
              <a:rPr lang="en-US" smtClean="0"/>
              <a:t>7/3/2022</a:t>
            </a:fld>
            <a:endParaRPr lang="en-US"/>
          </a:p>
        </p:txBody>
      </p:sp>
      <p:sp>
        <p:nvSpPr>
          <p:cNvPr id="5" name="Footer Placeholder 4">
            <a:extLst>
              <a:ext uri="{FF2B5EF4-FFF2-40B4-BE49-F238E27FC236}">
                <a16:creationId xmlns:a16="http://schemas.microsoft.com/office/drawing/2014/main" id="{546B8611-23EC-C5B3-940C-5B432B1685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ED260E-2C74-CB2A-F540-581AA1B03A07}"/>
              </a:ext>
            </a:extLst>
          </p:cNvPr>
          <p:cNvSpPr>
            <a:spLocks noGrp="1"/>
          </p:cNvSpPr>
          <p:nvPr>
            <p:ph type="sldNum" sz="quarter" idx="12"/>
          </p:nvPr>
        </p:nvSpPr>
        <p:spPr/>
        <p:txBody>
          <a:bodyPr/>
          <a:lstStyle/>
          <a:p>
            <a:fld id="{BA6D622C-4B2C-4B16-9E0F-AD78804EB8D2}" type="slidenum">
              <a:rPr lang="en-US" smtClean="0"/>
              <a:t>‹#›</a:t>
            </a:fld>
            <a:endParaRPr lang="en-US"/>
          </a:p>
        </p:txBody>
      </p:sp>
    </p:spTree>
    <p:extLst>
      <p:ext uri="{BB962C8B-B14F-4D97-AF65-F5344CB8AC3E}">
        <p14:creationId xmlns:p14="http://schemas.microsoft.com/office/powerpoint/2010/main" val="3214020535"/>
      </p:ext>
    </p:extLst>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1B58F-78A9-26CD-6AE2-B933FB9BF7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504D29-1856-4BD0-178D-634113C596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0E87F8-9F1E-8F5F-6761-0884F8FCD543}"/>
              </a:ext>
            </a:extLst>
          </p:cNvPr>
          <p:cNvSpPr>
            <a:spLocks noGrp="1"/>
          </p:cNvSpPr>
          <p:nvPr>
            <p:ph type="dt" sz="half" idx="10"/>
          </p:nvPr>
        </p:nvSpPr>
        <p:spPr/>
        <p:txBody>
          <a:bodyPr/>
          <a:lstStyle/>
          <a:p>
            <a:fld id="{802CA017-388C-402E-9F2D-4CB6829149EA}" type="datetimeFigureOut">
              <a:rPr lang="en-US" smtClean="0"/>
              <a:t>7/3/2022</a:t>
            </a:fld>
            <a:endParaRPr lang="en-US"/>
          </a:p>
        </p:txBody>
      </p:sp>
      <p:sp>
        <p:nvSpPr>
          <p:cNvPr id="5" name="Footer Placeholder 4">
            <a:extLst>
              <a:ext uri="{FF2B5EF4-FFF2-40B4-BE49-F238E27FC236}">
                <a16:creationId xmlns:a16="http://schemas.microsoft.com/office/drawing/2014/main" id="{86477923-8DDC-CE08-A052-97F5EA5897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C8DC4C-44A5-4D5F-FA10-AB1D5E88002E}"/>
              </a:ext>
            </a:extLst>
          </p:cNvPr>
          <p:cNvSpPr>
            <a:spLocks noGrp="1"/>
          </p:cNvSpPr>
          <p:nvPr>
            <p:ph type="sldNum" sz="quarter" idx="12"/>
          </p:nvPr>
        </p:nvSpPr>
        <p:spPr/>
        <p:txBody>
          <a:bodyPr/>
          <a:lstStyle/>
          <a:p>
            <a:fld id="{BA6D622C-4B2C-4B16-9E0F-AD78804EB8D2}" type="slidenum">
              <a:rPr lang="en-US" smtClean="0"/>
              <a:t>‹#›</a:t>
            </a:fld>
            <a:endParaRPr lang="en-US"/>
          </a:p>
        </p:txBody>
      </p:sp>
    </p:spTree>
    <p:extLst>
      <p:ext uri="{BB962C8B-B14F-4D97-AF65-F5344CB8AC3E}">
        <p14:creationId xmlns:p14="http://schemas.microsoft.com/office/powerpoint/2010/main" val="2407530352"/>
      </p:ext>
    </p:extLst>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85EAF-93E0-6CDC-EACE-4AEB937A1F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D23195-2861-E07F-F5A3-BFB9D22430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7EF303-2CF5-95F3-F5DA-831408DDF4C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E6BE9B-3EF6-F990-07C9-8A1F59A6A6A2}"/>
              </a:ext>
            </a:extLst>
          </p:cNvPr>
          <p:cNvSpPr>
            <a:spLocks noGrp="1"/>
          </p:cNvSpPr>
          <p:nvPr>
            <p:ph type="dt" sz="half" idx="10"/>
          </p:nvPr>
        </p:nvSpPr>
        <p:spPr/>
        <p:txBody>
          <a:bodyPr/>
          <a:lstStyle/>
          <a:p>
            <a:fld id="{802CA017-388C-402E-9F2D-4CB6829149EA}" type="datetimeFigureOut">
              <a:rPr lang="en-US" smtClean="0"/>
              <a:t>7/3/2022</a:t>
            </a:fld>
            <a:endParaRPr lang="en-US"/>
          </a:p>
        </p:txBody>
      </p:sp>
      <p:sp>
        <p:nvSpPr>
          <p:cNvPr id="6" name="Footer Placeholder 5">
            <a:extLst>
              <a:ext uri="{FF2B5EF4-FFF2-40B4-BE49-F238E27FC236}">
                <a16:creationId xmlns:a16="http://schemas.microsoft.com/office/drawing/2014/main" id="{CB7CC309-DAED-8A1D-8830-AB15252D63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AB6EAD-9581-2892-F8FF-3D9D4C0D04FD}"/>
              </a:ext>
            </a:extLst>
          </p:cNvPr>
          <p:cNvSpPr>
            <a:spLocks noGrp="1"/>
          </p:cNvSpPr>
          <p:nvPr>
            <p:ph type="sldNum" sz="quarter" idx="12"/>
          </p:nvPr>
        </p:nvSpPr>
        <p:spPr/>
        <p:txBody>
          <a:bodyPr/>
          <a:lstStyle/>
          <a:p>
            <a:fld id="{BA6D622C-4B2C-4B16-9E0F-AD78804EB8D2}" type="slidenum">
              <a:rPr lang="en-US" smtClean="0"/>
              <a:t>‹#›</a:t>
            </a:fld>
            <a:endParaRPr lang="en-US"/>
          </a:p>
        </p:txBody>
      </p:sp>
    </p:spTree>
    <p:extLst>
      <p:ext uri="{BB962C8B-B14F-4D97-AF65-F5344CB8AC3E}">
        <p14:creationId xmlns:p14="http://schemas.microsoft.com/office/powerpoint/2010/main" val="418681883"/>
      </p:ext>
    </p:extLst>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8DF01-FDFB-4852-C54E-4B637D2A1A1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A8A15DE-A16D-345D-0CB5-F81A62C90F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B33F01-07E6-4988-7D1F-EEE57B8350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491C99B-371E-6974-6FFA-511D7A215E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FAE25D-F349-95B4-E4F8-25E7EB7998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A25BFD8-352D-0499-C437-164CB0338A50}"/>
              </a:ext>
            </a:extLst>
          </p:cNvPr>
          <p:cNvSpPr>
            <a:spLocks noGrp="1"/>
          </p:cNvSpPr>
          <p:nvPr>
            <p:ph type="dt" sz="half" idx="10"/>
          </p:nvPr>
        </p:nvSpPr>
        <p:spPr/>
        <p:txBody>
          <a:bodyPr/>
          <a:lstStyle/>
          <a:p>
            <a:fld id="{802CA017-388C-402E-9F2D-4CB6829149EA}" type="datetimeFigureOut">
              <a:rPr lang="en-US" smtClean="0"/>
              <a:t>7/3/2022</a:t>
            </a:fld>
            <a:endParaRPr lang="en-US"/>
          </a:p>
        </p:txBody>
      </p:sp>
      <p:sp>
        <p:nvSpPr>
          <p:cNvPr id="8" name="Footer Placeholder 7">
            <a:extLst>
              <a:ext uri="{FF2B5EF4-FFF2-40B4-BE49-F238E27FC236}">
                <a16:creationId xmlns:a16="http://schemas.microsoft.com/office/drawing/2014/main" id="{E6324FEF-0BAF-8F0B-AB86-8A498165C3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53965D-8146-AD44-BBE0-AEAC4ACE3702}"/>
              </a:ext>
            </a:extLst>
          </p:cNvPr>
          <p:cNvSpPr>
            <a:spLocks noGrp="1"/>
          </p:cNvSpPr>
          <p:nvPr>
            <p:ph type="sldNum" sz="quarter" idx="12"/>
          </p:nvPr>
        </p:nvSpPr>
        <p:spPr/>
        <p:txBody>
          <a:bodyPr/>
          <a:lstStyle/>
          <a:p>
            <a:fld id="{BA6D622C-4B2C-4B16-9E0F-AD78804EB8D2}" type="slidenum">
              <a:rPr lang="en-US" smtClean="0"/>
              <a:t>‹#›</a:t>
            </a:fld>
            <a:endParaRPr lang="en-US"/>
          </a:p>
        </p:txBody>
      </p:sp>
    </p:spTree>
    <p:extLst>
      <p:ext uri="{BB962C8B-B14F-4D97-AF65-F5344CB8AC3E}">
        <p14:creationId xmlns:p14="http://schemas.microsoft.com/office/powerpoint/2010/main" val="3891956671"/>
      </p:ext>
    </p:extLst>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E606E-B480-FEB3-7483-506B8F5CB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C2332D9-CD44-2633-14EC-BDC0AE043F8F}"/>
              </a:ext>
            </a:extLst>
          </p:cNvPr>
          <p:cNvSpPr>
            <a:spLocks noGrp="1"/>
          </p:cNvSpPr>
          <p:nvPr>
            <p:ph type="dt" sz="half" idx="10"/>
          </p:nvPr>
        </p:nvSpPr>
        <p:spPr/>
        <p:txBody>
          <a:bodyPr/>
          <a:lstStyle/>
          <a:p>
            <a:fld id="{802CA017-388C-402E-9F2D-4CB6829149EA}" type="datetimeFigureOut">
              <a:rPr lang="en-US" smtClean="0"/>
              <a:t>7/3/2022</a:t>
            </a:fld>
            <a:endParaRPr lang="en-US"/>
          </a:p>
        </p:txBody>
      </p:sp>
      <p:sp>
        <p:nvSpPr>
          <p:cNvPr id="4" name="Footer Placeholder 3">
            <a:extLst>
              <a:ext uri="{FF2B5EF4-FFF2-40B4-BE49-F238E27FC236}">
                <a16:creationId xmlns:a16="http://schemas.microsoft.com/office/drawing/2014/main" id="{8ED5D8BC-F755-9482-0B27-FCE7EAF7ED6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65C13AB-5DBE-63A3-22A5-F5D6F156BAA3}"/>
              </a:ext>
            </a:extLst>
          </p:cNvPr>
          <p:cNvSpPr>
            <a:spLocks noGrp="1"/>
          </p:cNvSpPr>
          <p:nvPr>
            <p:ph type="sldNum" sz="quarter" idx="12"/>
          </p:nvPr>
        </p:nvSpPr>
        <p:spPr/>
        <p:txBody>
          <a:bodyPr/>
          <a:lstStyle/>
          <a:p>
            <a:fld id="{BA6D622C-4B2C-4B16-9E0F-AD78804EB8D2}" type="slidenum">
              <a:rPr lang="en-US" smtClean="0"/>
              <a:t>‹#›</a:t>
            </a:fld>
            <a:endParaRPr lang="en-US"/>
          </a:p>
        </p:txBody>
      </p:sp>
    </p:spTree>
    <p:extLst>
      <p:ext uri="{BB962C8B-B14F-4D97-AF65-F5344CB8AC3E}">
        <p14:creationId xmlns:p14="http://schemas.microsoft.com/office/powerpoint/2010/main" val="3465035894"/>
      </p:ext>
    </p:extLst>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092554-D5B2-ECA4-78D7-700E66E81F1D}"/>
              </a:ext>
            </a:extLst>
          </p:cNvPr>
          <p:cNvSpPr>
            <a:spLocks noGrp="1"/>
          </p:cNvSpPr>
          <p:nvPr>
            <p:ph type="dt" sz="half" idx="10"/>
          </p:nvPr>
        </p:nvSpPr>
        <p:spPr/>
        <p:txBody>
          <a:bodyPr/>
          <a:lstStyle/>
          <a:p>
            <a:fld id="{802CA017-388C-402E-9F2D-4CB6829149EA}" type="datetimeFigureOut">
              <a:rPr lang="en-US" smtClean="0"/>
              <a:t>7/3/2022</a:t>
            </a:fld>
            <a:endParaRPr lang="en-US"/>
          </a:p>
        </p:txBody>
      </p:sp>
      <p:sp>
        <p:nvSpPr>
          <p:cNvPr id="3" name="Footer Placeholder 2">
            <a:extLst>
              <a:ext uri="{FF2B5EF4-FFF2-40B4-BE49-F238E27FC236}">
                <a16:creationId xmlns:a16="http://schemas.microsoft.com/office/drawing/2014/main" id="{4BE4A517-09D6-DB74-F84D-D377E2EC20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5721244-F48A-5794-241C-D066FB94835F}"/>
              </a:ext>
            </a:extLst>
          </p:cNvPr>
          <p:cNvSpPr>
            <a:spLocks noGrp="1"/>
          </p:cNvSpPr>
          <p:nvPr>
            <p:ph type="sldNum" sz="quarter" idx="12"/>
          </p:nvPr>
        </p:nvSpPr>
        <p:spPr/>
        <p:txBody>
          <a:bodyPr/>
          <a:lstStyle/>
          <a:p>
            <a:fld id="{BA6D622C-4B2C-4B16-9E0F-AD78804EB8D2}" type="slidenum">
              <a:rPr lang="en-US" smtClean="0"/>
              <a:t>‹#›</a:t>
            </a:fld>
            <a:endParaRPr lang="en-US"/>
          </a:p>
        </p:txBody>
      </p:sp>
    </p:spTree>
    <p:extLst>
      <p:ext uri="{BB962C8B-B14F-4D97-AF65-F5344CB8AC3E}">
        <p14:creationId xmlns:p14="http://schemas.microsoft.com/office/powerpoint/2010/main" val="3342653700"/>
      </p:ext>
    </p:extLst>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E468C-44CF-9384-7F2A-575DF51776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78E577E-CE22-5257-8F2F-F202C87E10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6827A9-8FE7-0C86-BB0D-4268B1E392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7779AA-D97F-EE3F-3BF0-450A2AE5A0FB}"/>
              </a:ext>
            </a:extLst>
          </p:cNvPr>
          <p:cNvSpPr>
            <a:spLocks noGrp="1"/>
          </p:cNvSpPr>
          <p:nvPr>
            <p:ph type="dt" sz="half" idx="10"/>
          </p:nvPr>
        </p:nvSpPr>
        <p:spPr/>
        <p:txBody>
          <a:bodyPr/>
          <a:lstStyle/>
          <a:p>
            <a:fld id="{802CA017-388C-402E-9F2D-4CB6829149EA}" type="datetimeFigureOut">
              <a:rPr lang="en-US" smtClean="0"/>
              <a:t>7/3/2022</a:t>
            </a:fld>
            <a:endParaRPr lang="en-US"/>
          </a:p>
        </p:txBody>
      </p:sp>
      <p:sp>
        <p:nvSpPr>
          <p:cNvPr id="6" name="Footer Placeholder 5">
            <a:extLst>
              <a:ext uri="{FF2B5EF4-FFF2-40B4-BE49-F238E27FC236}">
                <a16:creationId xmlns:a16="http://schemas.microsoft.com/office/drawing/2014/main" id="{910B3A22-6131-824D-61AE-64C3B53415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BF0E6B-E09C-0ABF-7001-2372D0828F03}"/>
              </a:ext>
            </a:extLst>
          </p:cNvPr>
          <p:cNvSpPr>
            <a:spLocks noGrp="1"/>
          </p:cNvSpPr>
          <p:nvPr>
            <p:ph type="sldNum" sz="quarter" idx="12"/>
          </p:nvPr>
        </p:nvSpPr>
        <p:spPr/>
        <p:txBody>
          <a:bodyPr/>
          <a:lstStyle/>
          <a:p>
            <a:fld id="{BA6D622C-4B2C-4B16-9E0F-AD78804EB8D2}" type="slidenum">
              <a:rPr lang="en-US" smtClean="0"/>
              <a:t>‹#›</a:t>
            </a:fld>
            <a:endParaRPr lang="en-US"/>
          </a:p>
        </p:txBody>
      </p:sp>
    </p:spTree>
    <p:extLst>
      <p:ext uri="{BB962C8B-B14F-4D97-AF65-F5344CB8AC3E}">
        <p14:creationId xmlns:p14="http://schemas.microsoft.com/office/powerpoint/2010/main" val="2624785435"/>
      </p:ext>
    </p:extLst>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B24DC-4797-F7F9-EB30-4F63EC024B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3BBB4CD-A290-E452-E2F2-2642FAB09B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09DF46-46C8-0507-BC8F-51CADD400D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2B602D-121A-22F4-F7CE-93711772F707}"/>
              </a:ext>
            </a:extLst>
          </p:cNvPr>
          <p:cNvSpPr>
            <a:spLocks noGrp="1"/>
          </p:cNvSpPr>
          <p:nvPr>
            <p:ph type="dt" sz="half" idx="10"/>
          </p:nvPr>
        </p:nvSpPr>
        <p:spPr/>
        <p:txBody>
          <a:bodyPr/>
          <a:lstStyle/>
          <a:p>
            <a:fld id="{802CA017-388C-402E-9F2D-4CB6829149EA}" type="datetimeFigureOut">
              <a:rPr lang="en-US" smtClean="0"/>
              <a:t>7/3/2022</a:t>
            </a:fld>
            <a:endParaRPr lang="en-US"/>
          </a:p>
        </p:txBody>
      </p:sp>
      <p:sp>
        <p:nvSpPr>
          <p:cNvPr id="6" name="Footer Placeholder 5">
            <a:extLst>
              <a:ext uri="{FF2B5EF4-FFF2-40B4-BE49-F238E27FC236}">
                <a16:creationId xmlns:a16="http://schemas.microsoft.com/office/drawing/2014/main" id="{4EE8845F-1557-BEDB-82D3-B709DB8435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EBA425-B6DD-5DA4-0F35-B26867AF88ED}"/>
              </a:ext>
            </a:extLst>
          </p:cNvPr>
          <p:cNvSpPr>
            <a:spLocks noGrp="1"/>
          </p:cNvSpPr>
          <p:nvPr>
            <p:ph type="sldNum" sz="quarter" idx="12"/>
          </p:nvPr>
        </p:nvSpPr>
        <p:spPr/>
        <p:txBody>
          <a:bodyPr/>
          <a:lstStyle/>
          <a:p>
            <a:fld id="{BA6D622C-4B2C-4B16-9E0F-AD78804EB8D2}" type="slidenum">
              <a:rPr lang="en-US" smtClean="0"/>
              <a:t>‹#›</a:t>
            </a:fld>
            <a:endParaRPr lang="en-US"/>
          </a:p>
        </p:txBody>
      </p:sp>
    </p:spTree>
    <p:extLst>
      <p:ext uri="{BB962C8B-B14F-4D97-AF65-F5344CB8AC3E}">
        <p14:creationId xmlns:p14="http://schemas.microsoft.com/office/powerpoint/2010/main" val="739282264"/>
      </p:ext>
    </p:extLst>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183C8F-7D8A-6B59-2372-F8944C642A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770A033-5024-07CB-019A-9678F8D591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03CCA5-43D9-69D7-C859-ED649658D5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2CA017-388C-402E-9F2D-4CB6829149EA}" type="datetimeFigureOut">
              <a:rPr lang="en-US" smtClean="0"/>
              <a:t>7/3/2022</a:t>
            </a:fld>
            <a:endParaRPr lang="en-US"/>
          </a:p>
        </p:txBody>
      </p:sp>
      <p:sp>
        <p:nvSpPr>
          <p:cNvPr id="5" name="Footer Placeholder 4">
            <a:extLst>
              <a:ext uri="{FF2B5EF4-FFF2-40B4-BE49-F238E27FC236}">
                <a16:creationId xmlns:a16="http://schemas.microsoft.com/office/drawing/2014/main" id="{471D23C6-14B4-7D92-7BD0-17745E3967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918BEA-B9EE-1497-47FE-289D7619D9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6D622C-4B2C-4B16-9E0F-AD78804EB8D2}" type="slidenum">
              <a:rPr lang="en-US" smtClean="0"/>
              <a:t>‹#›</a:t>
            </a:fld>
            <a:endParaRPr lang="en-US"/>
          </a:p>
        </p:txBody>
      </p:sp>
    </p:spTree>
    <p:extLst>
      <p:ext uri="{BB962C8B-B14F-4D97-AF65-F5344CB8AC3E}">
        <p14:creationId xmlns:p14="http://schemas.microsoft.com/office/powerpoint/2010/main" val="27205359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gif"/><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gif"/><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70A60-74BF-22B9-C1F1-8127C45CFE19}"/>
              </a:ext>
            </a:extLst>
          </p:cNvPr>
          <p:cNvSpPr>
            <a:spLocks noGrp="1"/>
          </p:cNvSpPr>
          <p:nvPr>
            <p:ph type="ctrTitle"/>
          </p:nvPr>
        </p:nvSpPr>
        <p:spPr/>
        <p:txBody>
          <a:bodyPr>
            <a:normAutofit/>
          </a:bodyPr>
          <a:lstStyle/>
          <a:p>
            <a:r>
              <a:rPr lang="en-US" sz="8800" dirty="0">
                <a:solidFill>
                  <a:schemeClr val="bg1"/>
                </a:solidFill>
                <a:latin typeface="Bahnschrift SemiBold" panose="020B0502040204020203" pitchFamily="34" charset="0"/>
              </a:rPr>
              <a:t>3D Platformer</a:t>
            </a:r>
            <a:endParaRPr lang="en-US" sz="8800" dirty="0">
              <a:latin typeface="Bahnschrift SemiBold" panose="020B0502040204020203" pitchFamily="34" charset="0"/>
            </a:endParaRPr>
          </a:p>
        </p:txBody>
      </p:sp>
      <p:sp>
        <p:nvSpPr>
          <p:cNvPr id="3" name="Subtitle 2">
            <a:extLst>
              <a:ext uri="{FF2B5EF4-FFF2-40B4-BE49-F238E27FC236}">
                <a16:creationId xmlns:a16="http://schemas.microsoft.com/office/drawing/2014/main" id="{843B6B30-F288-6848-DD35-4F7F5472C221}"/>
              </a:ext>
            </a:extLst>
          </p:cNvPr>
          <p:cNvSpPr>
            <a:spLocks noGrp="1"/>
          </p:cNvSpPr>
          <p:nvPr>
            <p:ph type="subTitle" idx="1"/>
          </p:nvPr>
        </p:nvSpPr>
        <p:spPr>
          <a:xfrm>
            <a:off x="1523999" y="3602037"/>
            <a:ext cx="9468465" cy="2611949"/>
          </a:xfrm>
        </p:spPr>
        <p:txBody>
          <a:bodyPr>
            <a:normAutofit/>
          </a:bodyPr>
          <a:lstStyle/>
          <a:p>
            <a:r>
              <a:rPr lang="en-US" dirty="0">
                <a:solidFill>
                  <a:schemeClr val="bg1"/>
                </a:solidFill>
                <a:latin typeface="Bahnschrift SemiBold SemiConden" panose="020B0502040204020203" pitchFamily="34" charset="0"/>
                <a:cs typeface="Times New Roman" panose="02020603050405020304" pitchFamily="18" charset="0"/>
              </a:rPr>
              <a:t>Nepal Engineering College</a:t>
            </a:r>
          </a:p>
          <a:p>
            <a:r>
              <a:rPr lang="en-US" sz="1800" dirty="0">
                <a:solidFill>
                  <a:schemeClr val="bg1"/>
                </a:solidFill>
                <a:latin typeface="Bahnschrift Light" panose="020B0502040204020203" pitchFamily="34" charset="0"/>
                <a:cs typeface="Arial" panose="020B0604020202020204" pitchFamily="34" charset="0"/>
              </a:rPr>
              <a:t>Mid-Term Defense</a:t>
            </a:r>
          </a:p>
          <a:p>
            <a:pPr algn="r"/>
            <a:endParaRPr lang="en-US" sz="1400" dirty="0">
              <a:solidFill>
                <a:schemeClr val="bg1"/>
              </a:solidFill>
              <a:latin typeface="Bahnschrift Light" panose="020B0502040204020203" pitchFamily="34" charset="0"/>
              <a:cs typeface="Arial" panose="020B0604020202020204" pitchFamily="34" charset="0"/>
            </a:endParaRPr>
          </a:p>
          <a:p>
            <a:pPr algn="r"/>
            <a:endParaRPr lang="en-US" sz="1400" dirty="0">
              <a:solidFill>
                <a:schemeClr val="bg1"/>
              </a:solidFill>
              <a:latin typeface="Bahnschrift Light" panose="020B0502040204020203" pitchFamily="34" charset="0"/>
              <a:cs typeface="Arial" panose="020B0604020202020204" pitchFamily="34" charset="0"/>
            </a:endParaRPr>
          </a:p>
          <a:p>
            <a:pPr algn="r"/>
            <a:r>
              <a:rPr lang="en-US" sz="1800" dirty="0">
                <a:solidFill>
                  <a:schemeClr val="bg1"/>
                </a:solidFill>
                <a:latin typeface="Bahnschrift Light" panose="020B0502040204020203" pitchFamily="34" charset="0"/>
                <a:cs typeface="Arial" panose="020B0604020202020204" pitchFamily="34" charset="0"/>
              </a:rPr>
              <a:t>Satyam Jha(019-387) </a:t>
            </a:r>
          </a:p>
          <a:p>
            <a:pPr algn="r"/>
            <a:r>
              <a:rPr lang="en-US" sz="1800" dirty="0" err="1">
                <a:solidFill>
                  <a:schemeClr val="bg1"/>
                </a:solidFill>
                <a:latin typeface="Bahnschrift Light" panose="020B0502040204020203" pitchFamily="34" charset="0"/>
                <a:cs typeface="Arial" panose="020B0604020202020204" pitchFamily="34" charset="0"/>
              </a:rPr>
              <a:t>Susant</a:t>
            </a:r>
            <a:r>
              <a:rPr lang="en-US" sz="1800" dirty="0">
                <a:solidFill>
                  <a:schemeClr val="bg1"/>
                </a:solidFill>
                <a:latin typeface="Bahnschrift Light" panose="020B0502040204020203" pitchFamily="34" charset="0"/>
                <a:cs typeface="Arial" panose="020B0604020202020204" pitchFamily="34" charset="0"/>
              </a:rPr>
              <a:t> Neupane(019-393)</a:t>
            </a:r>
          </a:p>
          <a:p>
            <a:pPr algn="r"/>
            <a:r>
              <a:rPr lang="en-US" sz="1800" dirty="0">
                <a:solidFill>
                  <a:schemeClr val="bg1"/>
                </a:solidFill>
                <a:latin typeface="Bahnschrift Light" panose="020B0502040204020203" pitchFamily="34" charset="0"/>
                <a:cs typeface="Arial" panose="020B0604020202020204" pitchFamily="34" charset="0"/>
              </a:rPr>
              <a:t>Sandesh Nilas Khatiwada(019-382)</a:t>
            </a:r>
            <a:endParaRPr lang="en-US" sz="3200" dirty="0">
              <a:solidFill>
                <a:schemeClr val="bg1"/>
              </a:solidFill>
              <a:latin typeface="Bahnschrift Light" panose="020B0502040204020203" pitchFamily="34" charset="0"/>
            </a:endParaRPr>
          </a:p>
        </p:txBody>
      </p:sp>
    </p:spTree>
    <p:extLst>
      <p:ext uri="{BB962C8B-B14F-4D97-AF65-F5344CB8AC3E}">
        <p14:creationId xmlns:p14="http://schemas.microsoft.com/office/powerpoint/2010/main" val="2582685727"/>
      </p:ext>
    </p:extLst>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42" presetClass="entr" presetSubtype="0" fill="hold" grpId="0" nodeType="after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1000"/>
                                        <p:tgtEl>
                                          <p:spTgt spid="3">
                                            <p:txEl>
                                              <p:pRg st="5" end="5"/>
                                            </p:txEl>
                                          </p:spTgt>
                                        </p:tgtEl>
                                      </p:cBhvr>
                                    </p:animEffect>
                                    <p:anim calcmode="lin" valueType="num">
                                      <p:cBhvr>
                                        <p:cTn id="3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33" fill="hold">
                            <p:stCondLst>
                              <p:cond delay="4000"/>
                            </p:stCondLst>
                            <p:childTnLst>
                              <p:par>
                                <p:cTn id="34" presetID="42" presetClass="entr" presetSubtype="0" fill="hold" grpId="0" nodeType="after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1000"/>
                                        <p:tgtEl>
                                          <p:spTgt spid="3">
                                            <p:txEl>
                                              <p:pRg st="6" end="6"/>
                                            </p:txEl>
                                          </p:spTgt>
                                        </p:tgtEl>
                                      </p:cBhvr>
                                    </p:animEffect>
                                    <p:anim calcmode="lin" valueType="num">
                                      <p:cBhvr>
                                        <p:cTn id="3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55280-CF24-812B-948B-195A4C525940}"/>
              </a:ext>
            </a:extLst>
          </p:cNvPr>
          <p:cNvSpPr>
            <a:spLocks noGrp="1"/>
          </p:cNvSpPr>
          <p:nvPr>
            <p:ph type="title"/>
          </p:nvPr>
        </p:nvSpPr>
        <p:spPr/>
        <p:txBody>
          <a:bodyPr>
            <a:normAutofit/>
          </a:bodyPr>
          <a:lstStyle/>
          <a:p>
            <a:r>
              <a:rPr lang="en-US" sz="7200" dirty="0">
                <a:solidFill>
                  <a:schemeClr val="bg1"/>
                </a:solidFill>
                <a:latin typeface="Bahnschrift SemiBold" panose="020B0502040204020203" pitchFamily="34" charset="0"/>
              </a:rPr>
              <a:t>Conclusion</a:t>
            </a:r>
          </a:p>
        </p:txBody>
      </p:sp>
      <p:sp>
        <p:nvSpPr>
          <p:cNvPr id="3" name="Content Placeholder 2">
            <a:extLst>
              <a:ext uri="{FF2B5EF4-FFF2-40B4-BE49-F238E27FC236}">
                <a16:creationId xmlns:a16="http://schemas.microsoft.com/office/drawing/2014/main" id="{674DC291-F9EC-E1B9-B31D-9351D28275DE}"/>
              </a:ext>
            </a:extLst>
          </p:cNvPr>
          <p:cNvSpPr>
            <a:spLocks noGrp="1"/>
          </p:cNvSpPr>
          <p:nvPr>
            <p:ph idx="1"/>
          </p:nvPr>
        </p:nvSpPr>
        <p:spPr/>
        <p:txBody>
          <a:bodyPr>
            <a:normAutofit/>
          </a:bodyPr>
          <a:lstStyle/>
          <a:p>
            <a:pPr>
              <a:buFont typeface="Courier New" panose="02070309020205020404" pitchFamily="49" charset="0"/>
              <a:buChar char="o"/>
            </a:pPr>
            <a:r>
              <a:rPr lang="en-US" sz="3200" dirty="0">
                <a:solidFill>
                  <a:schemeClr val="bg1"/>
                </a:solidFill>
                <a:latin typeface="Bahnschrift Light" panose="020B0502040204020203" pitchFamily="34" charset="0"/>
                <a:ea typeface="Times New Roman"/>
                <a:cs typeface="Times New Roman"/>
                <a:sym typeface="Times New Roman"/>
              </a:rPr>
              <a:t> By developing this game we, as developers have improved our problem-solving strategy. We have gathered more knowledge about unity3D modelling and C# language by researching. In coming days 3D platformer will surely be the interesting and popular game among the gamers and can be found in different platform like steam, epic game and so on. Also the future developers will get the motivation to develop their own ideas.</a:t>
            </a:r>
          </a:p>
          <a:p>
            <a:pPr>
              <a:buFont typeface="Courier New" panose="02070309020205020404" pitchFamily="49" charset="0"/>
              <a:buChar char="o"/>
            </a:pPr>
            <a:endParaRPr lang="en-US" sz="3200" dirty="0">
              <a:solidFill>
                <a:schemeClr val="bg1"/>
              </a:solidFill>
              <a:latin typeface="Bahnschrift Light" panose="020B0502040204020203" pitchFamily="34" charset="0"/>
            </a:endParaRPr>
          </a:p>
        </p:txBody>
      </p:sp>
    </p:spTree>
    <p:extLst>
      <p:ext uri="{BB962C8B-B14F-4D97-AF65-F5344CB8AC3E}">
        <p14:creationId xmlns:p14="http://schemas.microsoft.com/office/powerpoint/2010/main" val="2569882233"/>
      </p:ext>
    </p:extLst>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66CF939-E5EB-9F45-4054-8B5CEDC323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7365" y="1073419"/>
            <a:ext cx="4817269" cy="4711162"/>
          </a:xfrm>
          <a:prstGeom prst="rect">
            <a:avLst/>
          </a:prstGeom>
        </p:spPr>
      </p:pic>
    </p:spTree>
    <p:extLst>
      <p:ext uri="{BB962C8B-B14F-4D97-AF65-F5344CB8AC3E}">
        <p14:creationId xmlns:p14="http://schemas.microsoft.com/office/powerpoint/2010/main" val="2543281877"/>
      </p:ext>
    </p:extLst>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96017-6A11-5661-2C6F-34B140CF1C2B}"/>
              </a:ext>
            </a:extLst>
          </p:cNvPr>
          <p:cNvSpPr>
            <a:spLocks noGrp="1"/>
          </p:cNvSpPr>
          <p:nvPr>
            <p:ph type="title"/>
          </p:nvPr>
        </p:nvSpPr>
        <p:spPr>
          <a:xfrm>
            <a:off x="418749" y="346464"/>
            <a:ext cx="10515600" cy="1325563"/>
          </a:xfrm>
        </p:spPr>
        <p:txBody>
          <a:bodyPr>
            <a:normAutofit/>
          </a:bodyPr>
          <a:lstStyle/>
          <a:p>
            <a:r>
              <a:rPr lang="en-US" sz="6600" b="1" dirty="0">
                <a:solidFill>
                  <a:schemeClr val="bg1"/>
                </a:solidFill>
                <a:latin typeface="Bahnschrift SemiBold SemiConden" panose="020B0502040204020203" pitchFamily="34" charset="0"/>
              </a:rPr>
              <a:t>Introduction</a:t>
            </a:r>
          </a:p>
        </p:txBody>
      </p:sp>
      <p:pic>
        <p:nvPicPr>
          <p:cNvPr id="5" name="Content Placeholder 4">
            <a:extLst>
              <a:ext uri="{FF2B5EF4-FFF2-40B4-BE49-F238E27FC236}">
                <a16:creationId xmlns:a16="http://schemas.microsoft.com/office/drawing/2014/main" id="{93B87BF2-A01B-7FCD-8469-4DB11A1957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8749" y="2133600"/>
            <a:ext cx="4077052" cy="2638425"/>
          </a:xfrm>
        </p:spPr>
      </p:pic>
      <p:sp>
        <p:nvSpPr>
          <p:cNvPr id="6" name="TextBox 5">
            <a:extLst>
              <a:ext uri="{FF2B5EF4-FFF2-40B4-BE49-F238E27FC236}">
                <a16:creationId xmlns:a16="http://schemas.microsoft.com/office/drawing/2014/main" id="{2CB27459-7114-CF99-B956-E944B9EBCA1E}"/>
              </a:ext>
            </a:extLst>
          </p:cNvPr>
          <p:cNvSpPr txBox="1"/>
          <p:nvPr/>
        </p:nvSpPr>
        <p:spPr>
          <a:xfrm>
            <a:off x="5038106" y="1197620"/>
            <a:ext cx="7153894" cy="5355312"/>
          </a:xfrm>
          <a:prstGeom prst="rect">
            <a:avLst/>
          </a:prstGeom>
          <a:noFill/>
        </p:spPr>
        <p:txBody>
          <a:bodyPr wrap="square" rtlCol="0">
            <a:spAutoFit/>
          </a:bodyPr>
          <a:lstStyle/>
          <a:p>
            <a:pPr marL="285750" indent="-285750">
              <a:lnSpc>
                <a:spcPct val="250000"/>
              </a:lnSpc>
              <a:buFont typeface="Courier New" panose="02070309020205020404" pitchFamily="49" charset="0"/>
              <a:buChar char="o"/>
            </a:pPr>
            <a:r>
              <a:rPr lang="en-US" sz="2800" dirty="0">
                <a:solidFill>
                  <a:schemeClr val="bg1"/>
                </a:solidFill>
                <a:latin typeface="Bahnschrift Light" panose="020B0502040204020203" pitchFamily="34" charset="0"/>
                <a:cs typeface="Times New Roman" panose="02020603050405020304" pitchFamily="18" charset="0"/>
              </a:rPr>
              <a:t>Simply a jump and run game.</a:t>
            </a:r>
          </a:p>
          <a:p>
            <a:pPr marL="285750" indent="-285750">
              <a:lnSpc>
                <a:spcPct val="150000"/>
              </a:lnSpc>
              <a:buFont typeface="Courier New" panose="02070309020205020404" pitchFamily="49" charset="0"/>
              <a:buChar char="o"/>
            </a:pPr>
            <a:r>
              <a:rPr lang="en-US" sz="2800" dirty="0">
                <a:solidFill>
                  <a:schemeClr val="bg1"/>
                </a:solidFill>
                <a:latin typeface="Bahnschrift Light" panose="020B0502040204020203" pitchFamily="34" charset="0"/>
                <a:cs typeface="Times New Roman" panose="02020603050405020304" pitchFamily="18" charset="0"/>
              </a:rPr>
              <a:t>Inspired by the platformer genre of game like Mario, Adventure Island and so on .</a:t>
            </a:r>
          </a:p>
          <a:p>
            <a:pPr marL="285750" indent="-285750">
              <a:lnSpc>
                <a:spcPct val="150000"/>
              </a:lnSpc>
              <a:buFont typeface="Courier New" panose="02070309020205020404" pitchFamily="49" charset="0"/>
              <a:buChar char="o"/>
            </a:pPr>
            <a:r>
              <a:rPr lang="en-US" sz="2800" dirty="0">
                <a:solidFill>
                  <a:schemeClr val="bg1"/>
                </a:solidFill>
                <a:latin typeface="Bahnschrift Light" panose="020B0502040204020203" pitchFamily="34" charset="0"/>
                <a:cs typeface="Times New Roman" panose="02020603050405020304" pitchFamily="18" charset="0"/>
              </a:rPr>
              <a:t>Created as a simple and minimalistic game that helps the player to consume their time.</a:t>
            </a:r>
          </a:p>
          <a:p>
            <a:pPr marL="285750" indent="-285750">
              <a:lnSpc>
                <a:spcPct val="150000"/>
              </a:lnSpc>
              <a:buFont typeface="Courier New" panose="02070309020205020404" pitchFamily="49" charset="0"/>
              <a:buChar char="o"/>
            </a:pPr>
            <a:r>
              <a:rPr lang="en-US" sz="2800" dirty="0">
                <a:solidFill>
                  <a:schemeClr val="bg1"/>
                </a:solidFill>
                <a:latin typeface="Bahnschrift Light" panose="020B0502040204020203" pitchFamily="34" charset="0"/>
                <a:cs typeface="Times New Roman" panose="02020603050405020304" pitchFamily="18" charset="0"/>
              </a:rPr>
              <a:t>First person perspective game.</a:t>
            </a:r>
          </a:p>
          <a:p>
            <a:pPr marL="285750" indent="-285750">
              <a:buFont typeface="Courier New" panose="02070309020205020404" pitchFamily="49" charset="0"/>
              <a:buChar char="o"/>
            </a:pPr>
            <a:endParaRPr lang="en-US" sz="2000" dirty="0">
              <a:solidFill>
                <a:schemeClr val="bg1"/>
              </a:solidFill>
              <a:latin typeface="Bahnschrift Light" panose="020B0502040204020203" pitchFamily="34" charset="0"/>
              <a:cs typeface="Times New Roman" panose="02020603050405020304" pitchFamily="18" charset="0"/>
            </a:endParaRPr>
          </a:p>
        </p:txBody>
      </p:sp>
    </p:spTree>
    <p:extLst>
      <p:ext uri="{BB962C8B-B14F-4D97-AF65-F5344CB8AC3E}">
        <p14:creationId xmlns:p14="http://schemas.microsoft.com/office/powerpoint/2010/main" val="1411826666"/>
      </p:ext>
    </p:extLst>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580">
                                          <p:stCondLst>
                                            <p:cond delay="0"/>
                                          </p:stCondLst>
                                        </p:cTn>
                                        <p:tgtEl>
                                          <p:spTgt spid="2"/>
                                        </p:tgtEl>
                                      </p:cBhvr>
                                    </p:animEffect>
                                    <p:anim calcmode="lin" valueType="num">
                                      <p:cBhvr>
                                        <p:cTn id="16"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21" dur="26">
                                          <p:stCondLst>
                                            <p:cond delay="650"/>
                                          </p:stCondLst>
                                        </p:cTn>
                                        <p:tgtEl>
                                          <p:spTgt spid="2"/>
                                        </p:tgtEl>
                                      </p:cBhvr>
                                      <p:to x="100000" y="60000"/>
                                    </p:animScale>
                                    <p:animScale>
                                      <p:cBhvr>
                                        <p:cTn id="22" dur="166" decel="50000">
                                          <p:stCondLst>
                                            <p:cond delay="676"/>
                                          </p:stCondLst>
                                        </p:cTn>
                                        <p:tgtEl>
                                          <p:spTgt spid="2"/>
                                        </p:tgtEl>
                                      </p:cBhvr>
                                      <p:to x="100000" y="100000"/>
                                    </p:animScale>
                                    <p:animScale>
                                      <p:cBhvr>
                                        <p:cTn id="23" dur="26">
                                          <p:stCondLst>
                                            <p:cond delay="1312"/>
                                          </p:stCondLst>
                                        </p:cTn>
                                        <p:tgtEl>
                                          <p:spTgt spid="2"/>
                                        </p:tgtEl>
                                      </p:cBhvr>
                                      <p:to x="100000" y="80000"/>
                                    </p:animScale>
                                    <p:animScale>
                                      <p:cBhvr>
                                        <p:cTn id="24" dur="166" decel="50000">
                                          <p:stCondLst>
                                            <p:cond delay="1338"/>
                                          </p:stCondLst>
                                        </p:cTn>
                                        <p:tgtEl>
                                          <p:spTgt spid="2"/>
                                        </p:tgtEl>
                                      </p:cBhvr>
                                      <p:to x="100000" y="100000"/>
                                    </p:animScale>
                                    <p:animScale>
                                      <p:cBhvr>
                                        <p:cTn id="25" dur="26">
                                          <p:stCondLst>
                                            <p:cond delay="1642"/>
                                          </p:stCondLst>
                                        </p:cTn>
                                        <p:tgtEl>
                                          <p:spTgt spid="2"/>
                                        </p:tgtEl>
                                      </p:cBhvr>
                                      <p:to x="100000" y="90000"/>
                                    </p:animScale>
                                    <p:animScale>
                                      <p:cBhvr>
                                        <p:cTn id="26" dur="166" decel="50000">
                                          <p:stCondLst>
                                            <p:cond delay="1668"/>
                                          </p:stCondLst>
                                        </p:cTn>
                                        <p:tgtEl>
                                          <p:spTgt spid="2"/>
                                        </p:tgtEl>
                                      </p:cBhvr>
                                      <p:to x="100000" y="100000"/>
                                    </p:animScale>
                                    <p:animScale>
                                      <p:cBhvr>
                                        <p:cTn id="27" dur="26">
                                          <p:stCondLst>
                                            <p:cond delay="1808"/>
                                          </p:stCondLst>
                                        </p:cTn>
                                        <p:tgtEl>
                                          <p:spTgt spid="2"/>
                                        </p:tgtEl>
                                      </p:cBhvr>
                                      <p:to x="100000" y="95000"/>
                                    </p:animScale>
                                    <p:animScale>
                                      <p:cBhvr>
                                        <p:cTn id="28" dur="166" decel="50000">
                                          <p:stCondLst>
                                            <p:cond delay="1834"/>
                                          </p:stCondLst>
                                        </p:cTn>
                                        <p:tgtEl>
                                          <p:spTgt spid="2"/>
                                        </p:tgtEl>
                                      </p:cBhvr>
                                      <p:to x="100000" y="100000"/>
                                    </p:animScale>
                                  </p:childTnLst>
                                </p:cTn>
                              </p:par>
                            </p:childTnLst>
                          </p:cTn>
                        </p:par>
                      </p:childTnLst>
                    </p:cTn>
                  </p:par>
                  <p:par>
                    <p:cTn id="29" fill="hold">
                      <p:stCondLst>
                        <p:cond delay="indefinite"/>
                      </p:stCondLst>
                      <p:childTnLst>
                        <p:par>
                          <p:cTn id="30" fill="hold">
                            <p:stCondLst>
                              <p:cond delay="0"/>
                            </p:stCondLst>
                            <p:childTnLst>
                              <p:par>
                                <p:cTn id="31" presetID="26"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down)">
                                      <p:cBhvr>
                                        <p:cTn id="33" dur="580">
                                          <p:stCondLst>
                                            <p:cond delay="0"/>
                                          </p:stCondLst>
                                        </p:cTn>
                                        <p:tgtEl>
                                          <p:spTgt spid="6"/>
                                        </p:tgtEl>
                                      </p:cBhvr>
                                    </p:animEffect>
                                    <p:anim calcmode="lin" valueType="num">
                                      <p:cBhvr>
                                        <p:cTn id="3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3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3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3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3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39" dur="26">
                                          <p:stCondLst>
                                            <p:cond delay="650"/>
                                          </p:stCondLst>
                                        </p:cTn>
                                        <p:tgtEl>
                                          <p:spTgt spid="6"/>
                                        </p:tgtEl>
                                      </p:cBhvr>
                                      <p:to x="100000" y="60000"/>
                                    </p:animScale>
                                    <p:animScale>
                                      <p:cBhvr>
                                        <p:cTn id="40" dur="166" decel="50000">
                                          <p:stCondLst>
                                            <p:cond delay="676"/>
                                          </p:stCondLst>
                                        </p:cTn>
                                        <p:tgtEl>
                                          <p:spTgt spid="6"/>
                                        </p:tgtEl>
                                      </p:cBhvr>
                                      <p:to x="100000" y="100000"/>
                                    </p:animScale>
                                    <p:animScale>
                                      <p:cBhvr>
                                        <p:cTn id="41" dur="26">
                                          <p:stCondLst>
                                            <p:cond delay="1312"/>
                                          </p:stCondLst>
                                        </p:cTn>
                                        <p:tgtEl>
                                          <p:spTgt spid="6"/>
                                        </p:tgtEl>
                                      </p:cBhvr>
                                      <p:to x="100000" y="80000"/>
                                    </p:animScale>
                                    <p:animScale>
                                      <p:cBhvr>
                                        <p:cTn id="42" dur="166" decel="50000">
                                          <p:stCondLst>
                                            <p:cond delay="1338"/>
                                          </p:stCondLst>
                                        </p:cTn>
                                        <p:tgtEl>
                                          <p:spTgt spid="6"/>
                                        </p:tgtEl>
                                      </p:cBhvr>
                                      <p:to x="100000" y="100000"/>
                                    </p:animScale>
                                    <p:animScale>
                                      <p:cBhvr>
                                        <p:cTn id="43" dur="26">
                                          <p:stCondLst>
                                            <p:cond delay="1642"/>
                                          </p:stCondLst>
                                        </p:cTn>
                                        <p:tgtEl>
                                          <p:spTgt spid="6"/>
                                        </p:tgtEl>
                                      </p:cBhvr>
                                      <p:to x="100000" y="90000"/>
                                    </p:animScale>
                                    <p:animScale>
                                      <p:cBhvr>
                                        <p:cTn id="44" dur="166" decel="50000">
                                          <p:stCondLst>
                                            <p:cond delay="1668"/>
                                          </p:stCondLst>
                                        </p:cTn>
                                        <p:tgtEl>
                                          <p:spTgt spid="6"/>
                                        </p:tgtEl>
                                      </p:cBhvr>
                                      <p:to x="100000" y="100000"/>
                                    </p:animScale>
                                    <p:animScale>
                                      <p:cBhvr>
                                        <p:cTn id="45" dur="26">
                                          <p:stCondLst>
                                            <p:cond delay="1808"/>
                                          </p:stCondLst>
                                        </p:cTn>
                                        <p:tgtEl>
                                          <p:spTgt spid="6"/>
                                        </p:tgtEl>
                                      </p:cBhvr>
                                      <p:to x="100000" y="95000"/>
                                    </p:animScale>
                                    <p:animScale>
                                      <p:cBhvr>
                                        <p:cTn id="46"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B0B8-F590-876C-F4BF-2E3BC7F028B6}"/>
              </a:ext>
            </a:extLst>
          </p:cNvPr>
          <p:cNvSpPr>
            <a:spLocks noGrp="1"/>
          </p:cNvSpPr>
          <p:nvPr>
            <p:ph type="title"/>
          </p:nvPr>
        </p:nvSpPr>
        <p:spPr/>
        <p:txBody>
          <a:bodyPr/>
          <a:lstStyle/>
          <a:p>
            <a:r>
              <a:rPr lang="en-US" dirty="0">
                <a:solidFill>
                  <a:schemeClr val="bg1"/>
                </a:solidFill>
                <a:latin typeface="Bahnschrift SemiBold SemiConden" panose="020B0502040204020203" pitchFamily="34" charset="0"/>
              </a:rPr>
              <a:t>Problem statement </a:t>
            </a:r>
          </a:p>
        </p:txBody>
      </p:sp>
      <p:pic>
        <p:nvPicPr>
          <p:cNvPr id="5" name="Content Placeholder 4">
            <a:extLst>
              <a:ext uri="{FF2B5EF4-FFF2-40B4-BE49-F238E27FC236}">
                <a16:creationId xmlns:a16="http://schemas.microsoft.com/office/drawing/2014/main" id="{E9533CE2-A583-68C1-3803-2897A7CC58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72562" y="518332"/>
            <a:ext cx="5867400" cy="5867400"/>
          </a:xfrm>
        </p:spPr>
      </p:pic>
      <p:sp>
        <p:nvSpPr>
          <p:cNvPr id="6" name="TextBox 5">
            <a:extLst>
              <a:ext uri="{FF2B5EF4-FFF2-40B4-BE49-F238E27FC236}">
                <a16:creationId xmlns:a16="http://schemas.microsoft.com/office/drawing/2014/main" id="{FF2CF4FD-2FC8-92DF-F141-EFF1F12188CE}"/>
              </a:ext>
            </a:extLst>
          </p:cNvPr>
          <p:cNvSpPr txBox="1"/>
          <p:nvPr/>
        </p:nvSpPr>
        <p:spPr>
          <a:xfrm>
            <a:off x="838200" y="1749534"/>
            <a:ext cx="9906000" cy="4690643"/>
          </a:xfrm>
          <a:prstGeom prst="rect">
            <a:avLst/>
          </a:prstGeom>
          <a:noFill/>
        </p:spPr>
        <p:txBody>
          <a:bodyPr wrap="square" rtlCol="0">
            <a:spAutoFit/>
          </a:bodyPr>
          <a:lstStyle/>
          <a:p>
            <a:pPr marL="457200" indent="-457200">
              <a:lnSpc>
                <a:spcPct val="150000"/>
              </a:lnSpc>
              <a:buFont typeface="Courier New" panose="02070309020205020404" pitchFamily="49" charset="0"/>
              <a:buChar char="o"/>
            </a:pPr>
            <a:r>
              <a:rPr lang="en-US" sz="2800" dirty="0">
                <a:solidFill>
                  <a:schemeClr val="bg1"/>
                </a:solidFill>
                <a:latin typeface="Bahnschrift Light" panose="020B0502040204020203" pitchFamily="34" charset="0"/>
              </a:rPr>
              <a:t>Since it is a 3D – game, It requires more graphics and hardware </a:t>
            </a:r>
          </a:p>
          <a:p>
            <a:pPr marL="457200" indent="-457200">
              <a:lnSpc>
                <a:spcPct val="200000"/>
              </a:lnSpc>
              <a:buFont typeface="Courier New" panose="02070309020205020404" pitchFamily="49" charset="0"/>
              <a:buChar char="o"/>
            </a:pPr>
            <a:r>
              <a:rPr lang="en-US" sz="2800" dirty="0">
                <a:solidFill>
                  <a:schemeClr val="bg1"/>
                </a:solidFill>
                <a:latin typeface="Bahnschrift Light" panose="020B0502040204020203" pitchFamily="34" charset="0"/>
              </a:rPr>
              <a:t>And can be addictive.</a:t>
            </a:r>
          </a:p>
          <a:p>
            <a:pPr marL="457200" indent="-457200">
              <a:lnSpc>
                <a:spcPct val="200000"/>
              </a:lnSpc>
              <a:buFont typeface="Courier New" panose="02070309020205020404" pitchFamily="49" charset="0"/>
              <a:buChar char="o"/>
            </a:pPr>
            <a:r>
              <a:rPr lang="en-US" sz="2800" dirty="0">
                <a:solidFill>
                  <a:schemeClr val="bg1"/>
                </a:solidFill>
                <a:latin typeface="Bahnschrift Light" panose="020B0502040204020203" pitchFamily="34" charset="0"/>
                <a:ea typeface="Times New Roman"/>
                <a:cs typeface="Times New Roman"/>
                <a:sym typeface="Times New Roman"/>
              </a:rPr>
              <a:t>It will be easily accessible from indie games websites for free of cost.</a:t>
            </a:r>
          </a:p>
          <a:p>
            <a:pPr>
              <a:lnSpc>
                <a:spcPct val="200000"/>
              </a:lnSpc>
            </a:pPr>
            <a:endParaRPr lang="en-US" sz="2800" dirty="0">
              <a:solidFill>
                <a:schemeClr val="bg1"/>
              </a:solidFill>
              <a:latin typeface="Bahnschrift Light" panose="020B0502040204020203" pitchFamily="34" charset="0"/>
            </a:endParaRPr>
          </a:p>
        </p:txBody>
      </p:sp>
    </p:spTree>
    <p:extLst>
      <p:ext uri="{BB962C8B-B14F-4D97-AF65-F5344CB8AC3E}">
        <p14:creationId xmlns:p14="http://schemas.microsoft.com/office/powerpoint/2010/main" val="4190329753"/>
      </p:ext>
    </p:extLst>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1000"/>
                                        <p:tgtEl>
                                          <p:spTgt spid="6">
                                            <p:txEl>
                                              <p:pRg st="0" end="0"/>
                                            </p:txEl>
                                          </p:spTgt>
                                        </p:tgtEl>
                                      </p:cBhvr>
                                    </p:animEffect>
                                    <p:anim calcmode="lin" valueType="num">
                                      <p:cBhvr>
                                        <p:cTn id="1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6">
                                            <p:txEl>
                                              <p:pRg st="1" end="1"/>
                                            </p:txEl>
                                          </p:spTgt>
                                        </p:tgtEl>
                                        <p:attrNameLst>
                                          <p:attrName>style.visibility</p:attrName>
                                        </p:attrNameLst>
                                      </p:cBhvr>
                                      <p:to>
                                        <p:strVal val="visible"/>
                                      </p:to>
                                    </p:set>
                                    <p:anim calcmode="lin" valueType="num">
                                      <p:cBhvr additive="base">
                                        <p:cTn id="24"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6">
                                            <p:txEl>
                                              <p:pRg st="2" end="2"/>
                                            </p:txEl>
                                          </p:spTgt>
                                        </p:tgtEl>
                                        <p:attrNameLst>
                                          <p:attrName>style.visibility</p:attrName>
                                        </p:attrNameLst>
                                      </p:cBhvr>
                                      <p:to>
                                        <p:strVal val="visible"/>
                                      </p:to>
                                    </p:set>
                                    <p:anim calcmode="lin" valueType="num">
                                      <p:cBhvr additive="base">
                                        <p:cTn id="30"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55280-CF24-812B-948B-195A4C525940}"/>
              </a:ext>
            </a:extLst>
          </p:cNvPr>
          <p:cNvSpPr>
            <a:spLocks noGrp="1"/>
          </p:cNvSpPr>
          <p:nvPr>
            <p:ph type="title"/>
          </p:nvPr>
        </p:nvSpPr>
        <p:spPr>
          <a:xfrm>
            <a:off x="838200" y="119318"/>
            <a:ext cx="10515600" cy="1325563"/>
          </a:xfrm>
        </p:spPr>
        <p:txBody>
          <a:bodyPr>
            <a:normAutofit/>
          </a:bodyPr>
          <a:lstStyle/>
          <a:p>
            <a:r>
              <a:rPr lang="en-US" sz="6000" dirty="0">
                <a:solidFill>
                  <a:schemeClr val="bg1"/>
                </a:solidFill>
                <a:latin typeface="Bahnschrift SemiBold" panose="020B0502040204020203" pitchFamily="34" charset="0"/>
              </a:rPr>
              <a:t>Objective &amp; Aim	</a:t>
            </a:r>
          </a:p>
        </p:txBody>
      </p:sp>
      <p:sp>
        <p:nvSpPr>
          <p:cNvPr id="3" name="Content Placeholder 2">
            <a:extLst>
              <a:ext uri="{FF2B5EF4-FFF2-40B4-BE49-F238E27FC236}">
                <a16:creationId xmlns:a16="http://schemas.microsoft.com/office/drawing/2014/main" id="{674DC291-F9EC-E1B9-B31D-9351D28275DE}"/>
              </a:ext>
            </a:extLst>
          </p:cNvPr>
          <p:cNvSpPr>
            <a:spLocks noGrp="1"/>
          </p:cNvSpPr>
          <p:nvPr>
            <p:ph idx="1"/>
          </p:nvPr>
        </p:nvSpPr>
        <p:spPr>
          <a:xfrm>
            <a:off x="838200" y="1444881"/>
            <a:ext cx="10515600" cy="4351338"/>
          </a:xfrm>
        </p:spPr>
        <p:txBody>
          <a:bodyPr>
            <a:noAutofit/>
          </a:bodyPr>
          <a:lstStyle/>
          <a:p>
            <a:pPr>
              <a:lnSpc>
                <a:spcPct val="160000"/>
              </a:lnSpc>
              <a:buFont typeface="Courier New" panose="02070309020205020404" pitchFamily="49" charset="0"/>
              <a:buChar char="o"/>
            </a:pPr>
            <a:r>
              <a:rPr lang="en-US" sz="2400" dirty="0">
                <a:solidFill>
                  <a:schemeClr val="bg1"/>
                </a:solidFill>
                <a:latin typeface="Bahnschrift Light" panose="020B0502040204020203" pitchFamily="34" charset="0"/>
              </a:rPr>
              <a:t>Make game accessible for every user.</a:t>
            </a:r>
          </a:p>
          <a:p>
            <a:pPr>
              <a:lnSpc>
                <a:spcPct val="160000"/>
              </a:lnSpc>
              <a:buFont typeface="Courier New" panose="02070309020205020404" pitchFamily="49" charset="0"/>
              <a:buChar char="o"/>
            </a:pPr>
            <a:r>
              <a:rPr lang="en-US" sz="2400" dirty="0">
                <a:solidFill>
                  <a:schemeClr val="bg1"/>
                </a:solidFill>
                <a:latin typeface="Bahnschrift Light" panose="020B0502040204020203" pitchFamily="34" charset="0"/>
              </a:rPr>
              <a:t>Make game low of cost.</a:t>
            </a:r>
          </a:p>
          <a:p>
            <a:pPr>
              <a:lnSpc>
                <a:spcPct val="160000"/>
              </a:lnSpc>
              <a:buFont typeface="Courier New" panose="02070309020205020404" pitchFamily="49" charset="0"/>
              <a:buChar char="o"/>
            </a:pPr>
            <a:r>
              <a:rPr lang="en-US" sz="2400" dirty="0">
                <a:solidFill>
                  <a:schemeClr val="bg1"/>
                </a:solidFill>
                <a:latin typeface="Bahnschrift Light" panose="020B0502040204020203" pitchFamily="34" charset="0"/>
              </a:rPr>
              <a:t>Make the game simple and engaging</a:t>
            </a:r>
          </a:p>
          <a:p>
            <a:pPr>
              <a:lnSpc>
                <a:spcPct val="160000"/>
              </a:lnSpc>
              <a:buFont typeface="Courier New" panose="02070309020205020404" pitchFamily="49" charset="0"/>
              <a:buChar char="o"/>
            </a:pPr>
            <a:r>
              <a:rPr lang="en-US" sz="2400" dirty="0">
                <a:solidFill>
                  <a:schemeClr val="bg1"/>
                </a:solidFill>
                <a:latin typeface="Bahnschrift Light" panose="020B0502040204020203" pitchFamily="34" charset="0"/>
              </a:rPr>
              <a:t> Help user to think logically</a:t>
            </a:r>
          </a:p>
          <a:p>
            <a:pPr marL="0" indent="0">
              <a:lnSpc>
                <a:spcPct val="160000"/>
              </a:lnSpc>
              <a:buNone/>
            </a:pPr>
            <a:endParaRPr lang="en-US" sz="2400" dirty="0">
              <a:solidFill>
                <a:schemeClr val="bg1"/>
              </a:solidFill>
            </a:endParaRPr>
          </a:p>
          <a:p>
            <a:pPr>
              <a:lnSpc>
                <a:spcPct val="160000"/>
              </a:lnSpc>
              <a:buFont typeface="Courier New" panose="02070309020205020404" pitchFamily="49" charset="0"/>
              <a:buChar char="o"/>
            </a:pPr>
            <a:r>
              <a:rPr lang="en-US" sz="2400" dirty="0">
                <a:solidFill>
                  <a:schemeClr val="bg1"/>
                </a:solidFill>
                <a:latin typeface="Bahnschrift Light" panose="020B0502040204020203" pitchFamily="34" charset="0"/>
              </a:rPr>
              <a:t>Main aim of the game is to meet all of the above objective and free deployment of the game in the server of popular platform like steam, epic game and so on.</a:t>
            </a:r>
          </a:p>
          <a:p>
            <a:pPr>
              <a:lnSpc>
                <a:spcPct val="160000"/>
              </a:lnSpc>
              <a:buFont typeface="Wingdings" panose="05000000000000000000" pitchFamily="2" charset="2"/>
              <a:buChar char="Ø"/>
            </a:pPr>
            <a:br>
              <a:rPr lang="en-US" sz="2000" b="0" i="0" dirty="0">
                <a:solidFill>
                  <a:srgbClr val="202124"/>
                </a:solidFill>
                <a:effectLst/>
                <a:latin typeface="arial" panose="020B0604020202020204" pitchFamily="34" charset="0"/>
              </a:rPr>
            </a:br>
            <a:endParaRPr lang="en-US" sz="2000" b="0" i="0" dirty="0">
              <a:solidFill>
                <a:srgbClr val="202124"/>
              </a:solidFill>
              <a:effectLst/>
              <a:latin typeface="Google Sans"/>
            </a:endParaRPr>
          </a:p>
          <a:p>
            <a:pPr algn="l" fontAlgn="base">
              <a:lnSpc>
                <a:spcPct val="160000"/>
              </a:lnSpc>
            </a:pPr>
            <a:endParaRPr lang="en-US" sz="2000" b="0" i="0" dirty="0">
              <a:solidFill>
                <a:srgbClr val="202124"/>
              </a:solidFill>
              <a:effectLst/>
              <a:latin typeface="arial" panose="020B0604020202020204" pitchFamily="34" charset="0"/>
            </a:endParaRPr>
          </a:p>
        </p:txBody>
      </p:sp>
      <p:pic>
        <p:nvPicPr>
          <p:cNvPr id="5" name="Picture 4">
            <a:extLst>
              <a:ext uri="{FF2B5EF4-FFF2-40B4-BE49-F238E27FC236}">
                <a16:creationId xmlns:a16="http://schemas.microsoft.com/office/drawing/2014/main" id="{C5DE515E-E0E4-E300-7BCE-990E94939D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4360" y="1602657"/>
            <a:ext cx="3702354" cy="2684207"/>
          </a:xfrm>
          <a:prstGeom prst="rect">
            <a:avLst/>
          </a:prstGeom>
        </p:spPr>
      </p:pic>
      <p:pic>
        <p:nvPicPr>
          <p:cNvPr id="7" name="Picture 6">
            <a:extLst>
              <a:ext uri="{FF2B5EF4-FFF2-40B4-BE49-F238E27FC236}">
                <a16:creationId xmlns:a16="http://schemas.microsoft.com/office/drawing/2014/main" id="{E914D7FD-3B59-EB22-D55B-48DF1F8984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6065" y="1602657"/>
            <a:ext cx="3578943" cy="2684207"/>
          </a:xfrm>
          <a:prstGeom prst="rect">
            <a:avLst/>
          </a:prstGeom>
        </p:spPr>
      </p:pic>
      <p:pic>
        <p:nvPicPr>
          <p:cNvPr id="9" name="Picture 8">
            <a:extLst>
              <a:ext uri="{FF2B5EF4-FFF2-40B4-BE49-F238E27FC236}">
                <a16:creationId xmlns:a16="http://schemas.microsoft.com/office/drawing/2014/main" id="{C7BCDED6-2867-180A-8E29-8969AACEE0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5553" y="1738388"/>
            <a:ext cx="3779966" cy="2412744"/>
          </a:xfrm>
          <a:prstGeom prst="rect">
            <a:avLst/>
          </a:prstGeom>
        </p:spPr>
      </p:pic>
    </p:spTree>
    <p:extLst>
      <p:ext uri="{BB962C8B-B14F-4D97-AF65-F5344CB8AC3E}">
        <p14:creationId xmlns:p14="http://schemas.microsoft.com/office/powerpoint/2010/main" val="1512313423"/>
      </p:ext>
    </p:extLst>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50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50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additive="base">
                                        <p:cTn id="2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1" end="1"/>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50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5"/>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500"/>
                                  </p:stCondLst>
                                  <p:childTnLst>
                                    <p:set>
                                      <p:cBhvr>
                                        <p:cTn id="33" dur="1" fill="hold">
                                          <p:stCondLst>
                                            <p:cond delay="0"/>
                                          </p:stCondLst>
                                        </p:cTn>
                                        <p:tgtEl>
                                          <p:spTgt spid="3">
                                            <p:txEl>
                                              <p:pRg st="2" end="2"/>
                                            </p:txEl>
                                          </p:spTgt>
                                        </p:tgtEl>
                                        <p:attrNameLst>
                                          <p:attrName>style.visibility</p:attrName>
                                        </p:attrNameLst>
                                      </p:cBhvr>
                                      <p:to>
                                        <p:strVal val="visible"/>
                                      </p:to>
                                    </p:set>
                                    <p:anim calcmode="lin" valueType="num">
                                      <p:cBhvr additive="base">
                                        <p:cTn id="3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2" end="2"/>
                                            </p:txEl>
                                          </p:spTgt>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50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500" fill="hold"/>
                                        <p:tgtEl>
                                          <p:spTgt spid="7"/>
                                        </p:tgtEl>
                                        <p:attrNameLst>
                                          <p:attrName>ppt_x</p:attrName>
                                        </p:attrNameLst>
                                      </p:cBhvr>
                                      <p:tavLst>
                                        <p:tav tm="0">
                                          <p:val>
                                            <p:strVal val="#ppt_x"/>
                                          </p:val>
                                        </p:tav>
                                        <p:tav tm="100000">
                                          <p:val>
                                            <p:strVal val="#ppt_x"/>
                                          </p:val>
                                        </p:tav>
                                      </p:tavLst>
                                    </p:anim>
                                    <p:anim calcmode="lin" valueType="num">
                                      <p:cBhvr additive="base">
                                        <p:cTn id="3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nodeType="clickEffect">
                                  <p:stCondLst>
                                    <p:cond delay="0"/>
                                  </p:stCondLst>
                                  <p:childTnLst>
                                    <p:set>
                                      <p:cBhvr>
                                        <p:cTn id="43" dur="1" fill="hold">
                                          <p:stCondLst>
                                            <p:cond delay="0"/>
                                          </p:stCondLst>
                                        </p:cTn>
                                        <p:tgtEl>
                                          <p:spTgt spid="7"/>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500"/>
                                  </p:stCondLst>
                                  <p:childTnLst>
                                    <p:set>
                                      <p:cBhvr>
                                        <p:cTn id="47" dur="1" fill="hold">
                                          <p:stCondLst>
                                            <p:cond delay="0"/>
                                          </p:stCondLst>
                                        </p:cTn>
                                        <p:tgtEl>
                                          <p:spTgt spid="3">
                                            <p:txEl>
                                              <p:pRg st="3" end="3"/>
                                            </p:txEl>
                                          </p:spTgt>
                                        </p:tgtEl>
                                        <p:attrNameLst>
                                          <p:attrName>style.visibility</p:attrName>
                                        </p:attrNameLst>
                                      </p:cBhvr>
                                      <p:to>
                                        <p:strVal val="visible"/>
                                      </p:to>
                                    </p:set>
                                    <p:anim calcmode="lin" valueType="num">
                                      <p:cBhvr additive="base">
                                        <p:cTn id="48"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
                                            <p:txEl>
                                              <p:pRg st="3" end="3"/>
                                            </p:txEl>
                                          </p:spTgt>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500"/>
                                  </p:stCondLst>
                                  <p:childTnLst>
                                    <p:set>
                                      <p:cBhvr>
                                        <p:cTn id="51" dur="1" fill="hold">
                                          <p:stCondLst>
                                            <p:cond delay="0"/>
                                          </p:stCondLst>
                                        </p:cTn>
                                        <p:tgtEl>
                                          <p:spTgt spid="9"/>
                                        </p:tgtEl>
                                        <p:attrNameLst>
                                          <p:attrName>style.visibility</p:attrName>
                                        </p:attrNameLst>
                                      </p:cBhvr>
                                      <p:to>
                                        <p:strVal val="visible"/>
                                      </p:to>
                                    </p:set>
                                    <p:anim calcmode="lin" valueType="num">
                                      <p:cBhvr additive="base">
                                        <p:cTn id="52" dur="500" fill="hold"/>
                                        <p:tgtEl>
                                          <p:spTgt spid="9"/>
                                        </p:tgtEl>
                                        <p:attrNameLst>
                                          <p:attrName>ppt_x</p:attrName>
                                        </p:attrNameLst>
                                      </p:cBhvr>
                                      <p:tavLst>
                                        <p:tav tm="0">
                                          <p:val>
                                            <p:strVal val="#ppt_x"/>
                                          </p:val>
                                        </p:tav>
                                        <p:tav tm="100000">
                                          <p:val>
                                            <p:strVal val="#ppt_x"/>
                                          </p:val>
                                        </p:tav>
                                      </p:tavLst>
                                    </p:anim>
                                    <p:anim calcmode="lin" valueType="num">
                                      <p:cBhvr additive="base">
                                        <p:cTn id="5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3">
                                            <p:txEl>
                                              <p:pRg st="5" end="5"/>
                                            </p:txEl>
                                          </p:spTgt>
                                        </p:tgtEl>
                                        <p:attrNameLst>
                                          <p:attrName>style.visibility</p:attrName>
                                        </p:attrNameLst>
                                      </p:cBhvr>
                                      <p:to>
                                        <p:strVal val="visible"/>
                                      </p:to>
                                    </p:set>
                                    <p:anim calcmode="lin" valueType="num">
                                      <p:cBhvr additive="base">
                                        <p:cTn id="58"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55280-CF24-812B-948B-195A4C525940}"/>
              </a:ext>
            </a:extLst>
          </p:cNvPr>
          <p:cNvSpPr>
            <a:spLocks noGrp="1"/>
          </p:cNvSpPr>
          <p:nvPr>
            <p:ph type="title"/>
          </p:nvPr>
        </p:nvSpPr>
        <p:spPr>
          <a:xfrm>
            <a:off x="564270" y="11164"/>
            <a:ext cx="10515600" cy="1325563"/>
          </a:xfrm>
        </p:spPr>
        <p:txBody>
          <a:bodyPr>
            <a:normAutofit/>
          </a:bodyPr>
          <a:lstStyle/>
          <a:p>
            <a:r>
              <a:rPr lang="en-US" sz="7200" dirty="0">
                <a:solidFill>
                  <a:schemeClr val="bg1"/>
                </a:solidFill>
                <a:latin typeface="Bahnschrift SemiBold SemiConden" panose="020B0502040204020203" pitchFamily="34" charset="0"/>
              </a:rPr>
              <a:t>System Design </a:t>
            </a:r>
          </a:p>
        </p:txBody>
      </p:sp>
      <p:pic>
        <p:nvPicPr>
          <p:cNvPr id="5" name="Content Placeholder 4">
            <a:extLst>
              <a:ext uri="{FF2B5EF4-FFF2-40B4-BE49-F238E27FC236}">
                <a16:creationId xmlns:a16="http://schemas.microsoft.com/office/drawing/2014/main" id="{A2A77303-90C3-1DC8-492D-0BE717840E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5761" y="1302081"/>
            <a:ext cx="5074818" cy="5410953"/>
          </a:xfrm>
        </p:spPr>
      </p:pic>
      <p:sp>
        <p:nvSpPr>
          <p:cNvPr id="6" name="TextBox 5">
            <a:extLst>
              <a:ext uri="{FF2B5EF4-FFF2-40B4-BE49-F238E27FC236}">
                <a16:creationId xmlns:a16="http://schemas.microsoft.com/office/drawing/2014/main" id="{08CFBAEB-CF31-F27B-16C8-A49FBD77E9B6}"/>
              </a:ext>
            </a:extLst>
          </p:cNvPr>
          <p:cNvSpPr txBox="1"/>
          <p:nvPr/>
        </p:nvSpPr>
        <p:spPr>
          <a:xfrm>
            <a:off x="5973147" y="993823"/>
            <a:ext cx="5866428" cy="5853013"/>
          </a:xfrm>
          <a:prstGeom prst="rect">
            <a:avLst/>
          </a:prstGeom>
          <a:noFill/>
        </p:spPr>
        <p:txBody>
          <a:bodyPr wrap="square" rtlCol="0">
            <a:spAutoFit/>
          </a:bodyPr>
          <a:lstStyle/>
          <a:p>
            <a:pPr marL="342900" indent="-342900">
              <a:lnSpc>
                <a:spcPct val="150000"/>
              </a:lnSpc>
              <a:buFont typeface="Courier New" panose="02070309020205020404" pitchFamily="49" charset="0"/>
              <a:buChar char="o"/>
            </a:pPr>
            <a:r>
              <a:rPr lang="en-US" dirty="0">
                <a:solidFill>
                  <a:schemeClr val="bg1"/>
                </a:solidFill>
                <a:latin typeface="Bahnschrift Light" panose="020B0502040204020203" pitchFamily="34" charset="0"/>
              </a:rPr>
              <a:t>How the game works?</a:t>
            </a:r>
          </a:p>
          <a:p>
            <a:pPr marL="342900" indent="-342900">
              <a:lnSpc>
                <a:spcPct val="150000"/>
              </a:lnSpc>
              <a:buFont typeface="Courier New" panose="02070309020205020404" pitchFamily="49" charset="0"/>
              <a:buChar char="o"/>
            </a:pPr>
            <a:r>
              <a:rPr lang="en-US" dirty="0">
                <a:solidFill>
                  <a:schemeClr val="bg1"/>
                </a:solidFill>
                <a:latin typeface="Bahnschrift Light" panose="020B0502040204020203" pitchFamily="34" charset="0"/>
              </a:rPr>
              <a:t>Game starts </a:t>
            </a:r>
          </a:p>
          <a:p>
            <a:pPr marL="342900" indent="-342900">
              <a:lnSpc>
                <a:spcPct val="150000"/>
              </a:lnSpc>
              <a:buFont typeface="Courier New" panose="02070309020205020404" pitchFamily="49" charset="0"/>
              <a:buChar char="o"/>
            </a:pPr>
            <a:r>
              <a:rPr lang="en-US" dirty="0">
                <a:solidFill>
                  <a:schemeClr val="bg1"/>
                </a:solidFill>
                <a:latin typeface="Bahnschrift Light" panose="020B0502040204020203" pitchFamily="34" charset="0"/>
              </a:rPr>
              <a:t>Finds the player object in the starting scene </a:t>
            </a:r>
          </a:p>
          <a:p>
            <a:pPr marL="342900" indent="-342900">
              <a:lnSpc>
                <a:spcPct val="150000"/>
              </a:lnSpc>
              <a:buFont typeface="Courier New" panose="02070309020205020404" pitchFamily="49" charset="0"/>
              <a:buChar char="o"/>
            </a:pPr>
            <a:r>
              <a:rPr lang="en-US" dirty="0">
                <a:solidFill>
                  <a:schemeClr val="bg1"/>
                </a:solidFill>
                <a:latin typeface="Bahnschrift Light" panose="020B0502040204020203" pitchFamily="34" charset="0"/>
              </a:rPr>
              <a:t>Is the key pressed? If yes which one ? Shoot or move?</a:t>
            </a:r>
          </a:p>
          <a:p>
            <a:pPr marL="342900" indent="-342900">
              <a:lnSpc>
                <a:spcPct val="150000"/>
              </a:lnSpc>
              <a:buFont typeface="Courier New" panose="02070309020205020404" pitchFamily="49" charset="0"/>
              <a:buChar char="o"/>
            </a:pPr>
            <a:r>
              <a:rPr lang="en-US" dirty="0">
                <a:solidFill>
                  <a:schemeClr val="bg1"/>
                </a:solidFill>
                <a:latin typeface="Bahnschrift Light" panose="020B0502040204020203" pitchFamily="34" charset="0"/>
              </a:rPr>
              <a:t>Move then</a:t>
            </a:r>
          </a:p>
          <a:p>
            <a:pPr marL="800100" lvl="1" indent="-342900">
              <a:lnSpc>
                <a:spcPct val="150000"/>
              </a:lnSpc>
              <a:buFont typeface="Courier New" panose="02070309020205020404" pitchFamily="49" charset="0"/>
              <a:buChar char="o"/>
            </a:pPr>
            <a:r>
              <a:rPr lang="en-US" dirty="0">
                <a:solidFill>
                  <a:schemeClr val="bg1"/>
                </a:solidFill>
                <a:latin typeface="Bahnschrift Light" panose="020B0502040204020203" pitchFamily="34" charset="0"/>
              </a:rPr>
              <a:t>Does it collide?</a:t>
            </a:r>
          </a:p>
          <a:p>
            <a:pPr marL="800100" lvl="1" indent="-342900">
              <a:lnSpc>
                <a:spcPct val="150000"/>
              </a:lnSpc>
              <a:buFont typeface="Courier New" panose="02070309020205020404" pitchFamily="49" charset="0"/>
              <a:buChar char="o"/>
            </a:pPr>
            <a:r>
              <a:rPr lang="en-US" dirty="0">
                <a:solidFill>
                  <a:schemeClr val="bg1"/>
                </a:solidFill>
                <a:latin typeface="Bahnschrift Light" panose="020B0502040204020203" pitchFamily="34" charset="0"/>
              </a:rPr>
              <a:t>Flag or lava </a:t>
            </a:r>
          </a:p>
          <a:p>
            <a:pPr marL="1257300" lvl="2" indent="-342900">
              <a:lnSpc>
                <a:spcPct val="150000"/>
              </a:lnSpc>
              <a:buFont typeface="Courier New" panose="02070309020205020404" pitchFamily="49" charset="0"/>
              <a:buChar char="o"/>
            </a:pPr>
            <a:r>
              <a:rPr lang="en-US" dirty="0">
                <a:solidFill>
                  <a:schemeClr val="bg1"/>
                </a:solidFill>
                <a:latin typeface="Bahnschrift Light" panose="020B0502040204020203" pitchFamily="34" charset="0"/>
              </a:rPr>
              <a:t>If lava, player dies.</a:t>
            </a:r>
          </a:p>
          <a:p>
            <a:pPr marL="1257300" lvl="2" indent="-342900">
              <a:lnSpc>
                <a:spcPct val="150000"/>
              </a:lnSpc>
              <a:buFont typeface="Courier New" panose="02070309020205020404" pitchFamily="49" charset="0"/>
              <a:buChar char="o"/>
            </a:pPr>
            <a:r>
              <a:rPr lang="en-US" dirty="0">
                <a:solidFill>
                  <a:schemeClr val="bg1"/>
                </a:solidFill>
                <a:latin typeface="Bahnschrift Light" panose="020B0502040204020203" pitchFamily="34" charset="0"/>
              </a:rPr>
              <a:t>If flag, next stage. </a:t>
            </a:r>
          </a:p>
          <a:p>
            <a:pPr marL="342900" indent="-342900">
              <a:lnSpc>
                <a:spcPct val="150000"/>
              </a:lnSpc>
              <a:buFont typeface="Courier New" panose="02070309020205020404" pitchFamily="49" charset="0"/>
              <a:buChar char="o"/>
            </a:pPr>
            <a:r>
              <a:rPr lang="en-US" dirty="0">
                <a:solidFill>
                  <a:schemeClr val="bg1"/>
                </a:solidFill>
                <a:latin typeface="Bahnschrift Light" panose="020B0502040204020203" pitchFamily="34" charset="0"/>
              </a:rPr>
              <a:t>Shoot (Is enemy there)?</a:t>
            </a:r>
          </a:p>
          <a:p>
            <a:pPr marL="800100" lvl="1" indent="-342900">
              <a:lnSpc>
                <a:spcPct val="150000"/>
              </a:lnSpc>
              <a:buFont typeface="Courier New" panose="02070309020205020404" pitchFamily="49" charset="0"/>
              <a:buChar char="o"/>
            </a:pPr>
            <a:r>
              <a:rPr lang="en-US" dirty="0">
                <a:solidFill>
                  <a:schemeClr val="bg1"/>
                </a:solidFill>
                <a:latin typeface="Bahnschrift Light" panose="020B0502040204020203" pitchFamily="34" charset="0"/>
              </a:rPr>
              <a:t>If return enemy</a:t>
            </a:r>
          </a:p>
          <a:p>
            <a:pPr marL="1257300" lvl="2" indent="-342900">
              <a:lnSpc>
                <a:spcPct val="150000"/>
              </a:lnSpc>
              <a:buFont typeface="Courier New" panose="02070309020205020404" pitchFamily="49" charset="0"/>
              <a:buChar char="o"/>
            </a:pPr>
            <a:r>
              <a:rPr lang="en-US" dirty="0">
                <a:solidFill>
                  <a:schemeClr val="bg1"/>
                </a:solidFill>
                <a:latin typeface="Bahnschrift Light" panose="020B0502040204020203" pitchFamily="34" charset="0"/>
              </a:rPr>
              <a:t>Delete enemy and continue and repeat</a:t>
            </a:r>
          </a:p>
          <a:p>
            <a:pPr marL="342900" indent="-342900">
              <a:lnSpc>
                <a:spcPct val="150000"/>
              </a:lnSpc>
              <a:buFont typeface="Courier New" panose="02070309020205020404" pitchFamily="49" charset="0"/>
              <a:buChar char="o"/>
            </a:pPr>
            <a:endParaRPr lang="en-US" dirty="0">
              <a:solidFill>
                <a:schemeClr val="bg1"/>
              </a:solidFill>
              <a:latin typeface="Bahnschrift Light" panose="020B0502040204020203" pitchFamily="34" charset="0"/>
            </a:endParaRPr>
          </a:p>
        </p:txBody>
      </p:sp>
    </p:spTree>
    <p:extLst>
      <p:ext uri="{BB962C8B-B14F-4D97-AF65-F5344CB8AC3E}">
        <p14:creationId xmlns:p14="http://schemas.microsoft.com/office/powerpoint/2010/main" val="1757372343"/>
      </p:ext>
    </p:extLst>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anim calcmode="lin" valueType="num">
                                      <p:cBhvr additive="base">
                                        <p:cTn id="25"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anim calcmode="lin" valueType="num">
                                      <p:cBhvr additive="base">
                                        <p:cTn id="31"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xEl>
                                              <p:pRg st="3" end="3"/>
                                            </p:txEl>
                                          </p:spTgt>
                                        </p:tgtEl>
                                        <p:attrNameLst>
                                          <p:attrName>style.visibility</p:attrName>
                                        </p:attrNameLst>
                                      </p:cBhvr>
                                      <p:to>
                                        <p:strVal val="visible"/>
                                      </p:to>
                                    </p:set>
                                    <p:anim calcmode="lin" valueType="num">
                                      <p:cBhvr additive="base">
                                        <p:cTn id="37"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anim calcmode="lin" valueType="num">
                                      <p:cBhvr additive="base">
                                        <p:cTn id="43"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anim calcmode="lin" valueType="num">
                                      <p:cBhvr additive="base">
                                        <p:cTn id="49"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6">
                                            <p:txEl>
                                              <p:pRg st="6" end="6"/>
                                            </p:txEl>
                                          </p:spTgt>
                                        </p:tgtEl>
                                        <p:attrNameLst>
                                          <p:attrName>style.visibility</p:attrName>
                                        </p:attrNameLst>
                                      </p:cBhvr>
                                      <p:to>
                                        <p:strVal val="visible"/>
                                      </p:to>
                                    </p:set>
                                    <p:anim calcmode="lin" valueType="num">
                                      <p:cBhvr additive="base">
                                        <p:cTn id="55"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6">
                                            <p:txEl>
                                              <p:pRg st="7" end="7"/>
                                            </p:txEl>
                                          </p:spTgt>
                                        </p:tgtEl>
                                        <p:attrNameLst>
                                          <p:attrName>style.visibility</p:attrName>
                                        </p:attrNameLst>
                                      </p:cBhvr>
                                      <p:to>
                                        <p:strVal val="visible"/>
                                      </p:to>
                                    </p:set>
                                    <p:anim calcmode="lin" valueType="num">
                                      <p:cBhvr additive="base">
                                        <p:cTn id="61"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6">
                                            <p:txEl>
                                              <p:pRg st="8" end="8"/>
                                            </p:txEl>
                                          </p:spTgt>
                                        </p:tgtEl>
                                        <p:attrNameLst>
                                          <p:attrName>style.visibility</p:attrName>
                                        </p:attrNameLst>
                                      </p:cBhvr>
                                      <p:to>
                                        <p:strVal val="visible"/>
                                      </p:to>
                                    </p:set>
                                    <p:anim calcmode="lin" valueType="num">
                                      <p:cBhvr additive="base">
                                        <p:cTn id="67"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6">
                                            <p:txEl>
                                              <p:pRg st="9" end="9"/>
                                            </p:txEl>
                                          </p:spTgt>
                                        </p:tgtEl>
                                        <p:attrNameLst>
                                          <p:attrName>style.visibility</p:attrName>
                                        </p:attrNameLst>
                                      </p:cBhvr>
                                      <p:to>
                                        <p:strVal val="visible"/>
                                      </p:to>
                                    </p:set>
                                    <p:anim calcmode="lin" valueType="num">
                                      <p:cBhvr additive="base">
                                        <p:cTn id="73"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6">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6">
                                            <p:txEl>
                                              <p:pRg st="10" end="10"/>
                                            </p:txEl>
                                          </p:spTgt>
                                        </p:tgtEl>
                                        <p:attrNameLst>
                                          <p:attrName>style.visibility</p:attrName>
                                        </p:attrNameLst>
                                      </p:cBhvr>
                                      <p:to>
                                        <p:strVal val="visible"/>
                                      </p:to>
                                    </p:set>
                                    <p:anim calcmode="lin" valueType="num">
                                      <p:cBhvr additive="base">
                                        <p:cTn id="79" dur="500" fill="hold"/>
                                        <p:tgtEl>
                                          <p:spTgt spid="6">
                                            <p:txEl>
                                              <p:pRg st="10" end="1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6">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6">
                                            <p:txEl>
                                              <p:pRg st="11" end="11"/>
                                            </p:txEl>
                                          </p:spTgt>
                                        </p:tgtEl>
                                        <p:attrNameLst>
                                          <p:attrName>style.visibility</p:attrName>
                                        </p:attrNameLst>
                                      </p:cBhvr>
                                      <p:to>
                                        <p:strVal val="visible"/>
                                      </p:to>
                                    </p:set>
                                    <p:anim calcmode="lin" valueType="num">
                                      <p:cBhvr additive="base">
                                        <p:cTn id="85" dur="500" fill="hold"/>
                                        <p:tgtEl>
                                          <p:spTgt spid="6">
                                            <p:txEl>
                                              <p:pRg st="11" end="11"/>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6">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55280-CF24-812B-948B-195A4C525940}"/>
              </a:ext>
            </a:extLst>
          </p:cNvPr>
          <p:cNvSpPr>
            <a:spLocks noGrp="1"/>
          </p:cNvSpPr>
          <p:nvPr>
            <p:ph type="title"/>
          </p:nvPr>
        </p:nvSpPr>
        <p:spPr/>
        <p:txBody>
          <a:bodyPr>
            <a:normAutofit/>
          </a:bodyPr>
          <a:lstStyle/>
          <a:p>
            <a:r>
              <a:rPr lang="en-US" sz="5400" dirty="0">
                <a:solidFill>
                  <a:schemeClr val="bg1"/>
                </a:solidFill>
                <a:latin typeface="Bahnschrift SemiBold" panose="020B0502040204020203" pitchFamily="34" charset="0"/>
              </a:rPr>
              <a:t>Implementation and Discussion	</a:t>
            </a:r>
          </a:p>
        </p:txBody>
      </p:sp>
      <p:sp>
        <p:nvSpPr>
          <p:cNvPr id="3" name="Content Placeholder 2">
            <a:extLst>
              <a:ext uri="{FF2B5EF4-FFF2-40B4-BE49-F238E27FC236}">
                <a16:creationId xmlns:a16="http://schemas.microsoft.com/office/drawing/2014/main" id="{674DC291-F9EC-E1B9-B31D-9351D28275DE}"/>
              </a:ext>
            </a:extLst>
          </p:cNvPr>
          <p:cNvSpPr>
            <a:spLocks noGrp="1"/>
          </p:cNvSpPr>
          <p:nvPr>
            <p:ph idx="1"/>
          </p:nvPr>
        </p:nvSpPr>
        <p:spPr>
          <a:xfrm>
            <a:off x="395999" y="1753749"/>
            <a:ext cx="4395020" cy="4562168"/>
          </a:xfrm>
        </p:spPr>
        <p:txBody>
          <a:bodyPr>
            <a:noAutofit/>
          </a:bodyPr>
          <a:lstStyle/>
          <a:p>
            <a:pPr>
              <a:lnSpc>
                <a:spcPct val="150000"/>
              </a:lnSpc>
              <a:buFont typeface="Courier New" panose="02070309020205020404" pitchFamily="49" charset="0"/>
              <a:buChar char="o"/>
            </a:pPr>
            <a:r>
              <a:rPr lang="en-US" sz="3200" dirty="0">
                <a:solidFill>
                  <a:schemeClr val="bg1"/>
                </a:solidFill>
                <a:latin typeface="Bahnschrift Light" panose="020B0502040204020203" pitchFamily="34" charset="0"/>
              </a:rPr>
              <a:t> Implemented module </a:t>
            </a:r>
          </a:p>
          <a:p>
            <a:pPr lvl="1">
              <a:lnSpc>
                <a:spcPct val="150000"/>
              </a:lnSpc>
              <a:buFont typeface="Courier New" panose="02070309020205020404" pitchFamily="49" charset="0"/>
              <a:buChar char="o"/>
            </a:pPr>
            <a:r>
              <a:rPr lang="en-US" sz="3200" dirty="0">
                <a:solidFill>
                  <a:schemeClr val="bg1"/>
                </a:solidFill>
                <a:latin typeface="Bahnschrift Light" panose="020B0502040204020203" pitchFamily="34" charset="0"/>
              </a:rPr>
              <a:t> Player Movement </a:t>
            </a:r>
          </a:p>
          <a:p>
            <a:pPr lvl="1">
              <a:lnSpc>
                <a:spcPct val="150000"/>
              </a:lnSpc>
              <a:buFont typeface="Courier New" panose="02070309020205020404" pitchFamily="49" charset="0"/>
              <a:buChar char="o"/>
            </a:pPr>
            <a:r>
              <a:rPr lang="en-US" sz="3200" dirty="0">
                <a:solidFill>
                  <a:schemeClr val="bg1"/>
                </a:solidFill>
                <a:latin typeface="Bahnschrift Light" panose="020B0502040204020203" pitchFamily="34" charset="0"/>
              </a:rPr>
              <a:t> Wall running </a:t>
            </a:r>
          </a:p>
          <a:p>
            <a:pPr lvl="1">
              <a:lnSpc>
                <a:spcPct val="150000"/>
              </a:lnSpc>
              <a:buFont typeface="Courier New" panose="02070309020205020404" pitchFamily="49" charset="0"/>
              <a:buChar char="o"/>
            </a:pPr>
            <a:r>
              <a:rPr lang="en-US" sz="3200" dirty="0">
                <a:solidFill>
                  <a:schemeClr val="bg1"/>
                </a:solidFill>
                <a:latin typeface="Bahnschrift Light" panose="020B0502040204020203" pitchFamily="34" charset="0"/>
              </a:rPr>
              <a:t> Jumping </a:t>
            </a:r>
          </a:p>
          <a:p>
            <a:pPr lvl="1">
              <a:lnSpc>
                <a:spcPct val="150000"/>
              </a:lnSpc>
              <a:buFont typeface="Courier New" panose="02070309020205020404" pitchFamily="49" charset="0"/>
              <a:buChar char="o"/>
            </a:pPr>
            <a:r>
              <a:rPr lang="en-US" sz="3200" dirty="0">
                <a:solidFill>
                  <a:schemeClr val="bg1"/>
                </a:solidFill>
                <a:latin typeface="Bahnschrift Light" panose="020B0502040204020203" pitchFamily="34" charset="0"/>
              </a:rPr>
              <a:t> Look around </a:t>
            </a:r>
          </a:p>
          <a:p>
            <a:pPr lvl="1">
              <a:lnSpc>
                <a:spcPct val="150000"/>
              </a:lnSpc>
              <a:buFont typeface="Courier New" panose="02070309020205020404" pitchFamily="49" charset="0"/>
              <a:buChar char="o"/>
            </a:pPr>
            <a:endParaRPr lang="en-US" sz="2000" dirty="0">
              <a:solidFill>
                <a:schemeClr val="bg1"/>
              </a:solidFill>
            </a:endParaRPr>
          </a:p>
        </p:txBody>
      </p:sp>
      <p:sp>
        <p:nvSpPr>
          <p:cNvPr id="4" name="TextBox 3">
            <a:extLst>
              <a:ext uri="{FF2B5EF4-FFF2-40B4-BE49-F238E27FC236}">
                <a16:creationId xmlns:a16="http://schemas.microsoft.com/office/drawing/2014/main" id="{81F0B800-E53F-529B-D81C-D3695B09B93A}"/>
              </a:ext>
            </a:extLst>
          </p:cNvPr>
          <p:cNvSpPr txBox="1"/>
          <p:nvPr/>
        </p:nvSpPr>
        <p:spPr>
          <a:xfrm>
            <a:off x="5671017" y="1930707"/>
            <a:ext cx="6413644" cy="4424224"/>
          </a:xfrm>
          <a:prstGeom prst="rect">
            <a:avLst/>
          </a:prstGeom>
          <a:noFill/>
        </p:spPr>
        <p:txBody>
          <a:bodyPr wrap="square" rtlCol="0">
            <a:spAutoFit/>
          </a:bodyPr>
          <a:lstStyle/>
          <a:p>
            <a:pPr marL="457200" indent="-457200">
              <a:lnSpc>
                <a:spcPct val="150000"/>
              </a:lnSpc>
              <a:buFont typeface="Courier New" panose="02070309020205020404" pitchFamily="49" charset="0"/>
              <a:buChar char="o"/>
            </a:pPr>
            <a:r>
              <a:rPr lang="en-US" sz="3200" dirty="0">
                <a:solidFill>
                  <a:schemeClr val="bg1"/>
                </a:solidFill>
                <a:latin typeface="Bahnschrift Light" panose="020B0502040204020203" pitchFamily="34" charset="0"/>
              </a:rPr>
              <a:t>Task to be completed</a:t>
            </a:r>
          </a:p>
          <a:p>
            <a:pPr marL="914400" lvl="1" indent="-457200">
              <a:lnSpc>
                <a:spcPct val="150000"/>
              </a:lnSpc>
              <a:buFont typeface="Courier New" panose="02070309020205020404" pitchFamily="49" charset="0"/>
              <a:buChar char="o"/>
            </a:pPr>
            <a:r>
              <a:rPr lang="en-US" sz="3200" dirty="0">
                <a:solidFill>
                  <a:schemeClr val="bg1"/>
                </a:solidFill>
                <a:latin typeface="Bahnschrift Light" panose="020B0502040204020203" pitchFamily="34" charset="0"/>
              </a:rPr>
              <a:t>Design of stage</a:t>
            </a:r>
          </a:p>
          <a:p>
            <a:pPr marL="914400" lvl="1" indent="-457200">
              <a:lnSpc>
                <a:spcPct val="150000"/>
              </a:lnSpc>
              <a:buFont typeface="Courier New" panose="02070309020205020404" pitchFamily="49" charset="0"/>
              <a:buChar char="o"/>
            </a:pPr>
            <a:r>
              <a:rPr lang="en-US" sz="3200" dirty="0">
                <a:solidFill>
                  <a:schemeClr val="bg1"/>
                </a:solidFill>
                <a:latin typeface="Bahnschrift Light" panose="020B0502040204020203" pitchFamily="34" charset="0"/>
              </a:rPr>
              <a:t>Give player and enemy shooting mechanism</a:t>
            </a:r>
          </a:p>
          <a:p>
            <a:pPr marL="914400" lvl="1" indent="-457200">
              <a:lnSpc>
                <a:spcPct val="150000"/>
              </a:lnSpc>
              <a:buFont typeface="Courier New" panose="02070309020205020404" pitchFamily="49" charset="0"/>
              <a:buChar char="o"/>
            </a:pPr>
            <a:r>
              <a:rPr lang="en-US" sz="3200" dirty="0">
                <a:solidFill>
                  <a:schemeClr val="bg1"/>
                </a:solidFill>
                <a:latin typeface="Bahnschrift Light" panose="020B0502040204020203" pitchFamily="34" charset="0"/>
              </a:rPr>
              <a:t>Make game presentable </a:t>
            </a:r>
          </a:p>
          <a:p>
            <a:pPr marL="914400" lvl="1" indent="-457200">
              <a:lnSpc>
                <a:spcPct val="150000"/>
              </a:lnSpc>
              <a:buFont typeface="Courier New" panose="02070309020205020404" pitchFamily="49" charset="0"/>
              <a:buChar char="o"/>
            </a:pPr>
            <a:r>
              <a:rPr lang="en-US" sz="3200" dirty="0">
                <a:solidFill>
                  <a:schemeClr val="bg1"/>
                </a:solidFill>
                <a:latin typeface="Bahnschrift Light" panose="020B0502040204020203" pitchFamily="34" charset="0"/>
              </a:rPr>
              <a:t>Change shooting mechanism </a:t>
            </a:r>
          </a:p>
        </p:txBody>
      </p:sp>
      <p:pic>
        <p:nvPicPr>
          <p:cNvPr id="6" name="Picture 5">
            <a:extLst>
              <a:ext uri="{FF2B5EF4-FFF2-40B4-BE49-F238E27FC236}">
                <a16:creationId xmlns:a16="http://schemas.microsoft.com/office/drawing/2014/main" id="{46EAD780-3E41-52B5-560A-7BE90725F4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1081" y="764705"/>
            <a:ext cx="6569838" cy="5328590"/>
          </a:xfrm>
          <a:prstGeom prst="rect">
            <a:avLst/>
          </a:prstGeom>
        </p:spPr>
      </p:pic>
    </p:spTree>
    <p:extLst>
      <p:ext uri="{BB962C8B-B14F-4D97-AF65-F5344CB8AC3E}">
        <p14:creationId xmlns:p14="http://schemas.microsoft.com/office/powerpoint/2010/main" val="3040547114"/>
      </p:ext>
    </p:extLst>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grpId="0" nodeType="after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 presetClass="entr" presetSubtype="4" fill="hold" grpId="0" nodeType="after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5" fill="hold">
                            <p:stCondLst>
                              <p:cond delay="1500"/>
                            </p:stCondLst>
                            <p:childTnLst>
                              <p:par>
                                <p:cTn id="26" presetID="2" presetClass="entr" presetSubtype="4" fill="hold" grpId="0" nodeType="after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additive="base">
                                        <p:cTn id="28"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000"/>
                            </p:stCondLst>
                            <p:childTnLst>
                              <p:par>
                                <p:cTn id="31" presetID="2" presetClass="entr" presetSubtype="4" fill="hold" grpId="0" nodeType="after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 calcmode="lin" valueType="num">
                                      <p:cBhvr additive="base">
                                        <p:cTn id="3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anim calcmode="lin" valueType="num">
                                      <p:cBhvr additive="base">
                                        <p:cTn id="39"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par>
                          <p:cTn id="41" fill="hold">
                            <p:stCondLst>
                              <p:cond delay="500"/>
                            </p:stCondLst>
                            <p:childTnLst>
                              <p:par>
                                <p:cTn id="42" presetID="2" presetClass="entr" presetSubtype="4" fill="hold" nodeType="afterEffect">
                                  <p:stCondLst>
                                    <p:cond delay="0"/>
                                  </p:stCondLst>
                                  <p:childTnLst>
                                    <p:set>
                                      <p:cBhvr>
                                        <p:cTn id="43" dur="1" fill="hold">
                                          <p:stCondLst>
                                            <p:cond delay="0"/>
                                          </p:stCondLst>
                                        </p:cTn>
                                        <p:tgtEl>
                                          <p:spTgt spid="4">
                                            <p:txEl>
                                              <p:pRg st="1" end="1"/>
                                            </p:txEl>
                                          </p:spTgt>
                                        </p:tgtEl>
                                        <p:attrNameLst>
                                          <p:attrName>style.visibility</p:attrName>
                                        </p:attrNameLst>
                                      </p:cBhvr>
                                      <p:to>
                                        <p:strVal val="visible"/>
                                      </p:to>
                                    </p:set>
                                    <p:anim calcmode="lin" valueType="num">
                                      <p:cBhvr additive="base">
                                        <p:cTn id="44"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par>
                          <p:cTn id="46" fill="hold">
                            <p:stCondLst>
                              <p:cond delay="1000"/>
                            </p:stCondLst>
                            <p:childTnLst>
                              <p:par>
                                <p:cTn id="47" presetID="2" presetClass="entr" presetSubtype="4" fill="hold" nodeType="afterEffect">
                                  <p:stCondLst>
                                    <p:cond delay="0"/>
                                  </p:stCondLst>
                                  <p:childTnLst>
                                    <p:set>
                                      <p:cBhvr>
                                        <p:cTn id="48" dur="1" fill="hold">
                                          <p:stCondLst>
                                            <p:cond delay="0"/>
                                          </p:stCondLst>
                                        </p:cTn>
                                        <p:tgtEl>
                                          <p:spTgt spid="4">
                                            <p:txEl>
                                              <p:pRg st="2" end="2"/>
                                            </p:txEl>
                                          </p:spTgt>
                                        </p:tgtEl>
                                        <p:attrNameLst>
                                          <p:attrName>style.visibility</p:attrName>
                                        </p:attrNameLst>
                                      </p:cBhvr>
                                      <p:to>
                                        <p:strVal val="visible"/>
                                      </p:to>
                                    </p:set>
                                    <p:anim calcmode="lin" valueType="num">
                                      <p:cBhvr additive="base">
                                        <p:cTn id="4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par>
                          <p:cTn id="51" fill="hold">
                            <p:stCondLst>
                              <p:cond delay="1500"/>
                            </p:stCondLst>
                            <p:childTnLst>
                              <p:par>
                                <p:cTn id="52" presetID="2" presetClass="entr" presetSubtype="4" fill="hold" nodeType="afterEffect">
                                  <p:stCondLst>
                                    <p:cond delay="0"/>
                                  </p:stCondLst>
                                  <p:childTnLst>
                                    <p:set>
                                      <p:cBhvr>
                                        <p:cTn id="53" dur="1" fill="hold">
                                          <p:stCondLst>
                                            <p:cond delay="0"/>
                                          </p:stCondLst>
                                        </p:cTn>
                                        <p:tgtEl>
                                          <p:spTgt spid="4">
                                            <p:txEl>
                                              <p:pRg st="3" end="3"/>
                                            </p:txEl>
                                          </p:spTgt>
                                        </p:tgtEl>
                                        <p:attrNameLst>
                                          <p:attrName>style.visibility</p:attrName>
                                        </p:attrNameLst>
                                      </p:cBhvr>
                                      <p:to>
                                        <p:strVal val="visible"/>
                                      </p:to>
                                    </p:set>
                                    <p:anim calcmode="lin" valueType="num">
                                      <p:cBhvr additive="base">
                                        <p:cTn id="54"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par>
                          <p:cTn id="56" fill="hold">
                            <p:stCondLst>
                              <p:cond delay="2000"/>
                            </p:stCondLst>
                            <p:childTnLst>
                              <p:par>
                                <p:cTn id="57" presetID="2" presetClass="entr" presetSubtype="4" fill="hold" nodeType="afterEffect">
                                  <p:stCondLst>
                                    <p:cond delay="0"/>
                                  </p:stCondLst>
                                  <p:childTnLst>
                                    <p:set>
                                      <p:cBhvr>
                                        <p:cTn id="58" dur="1" fill="hold">
                                          <p:stCondLst>
                                            <p:cond delay="0"/>
                                          </p:stCondLst>
                                        </p:cTn>
                                        <p:tgtEl>
                                          <p:spTgt spid="4">
                                            <p:txEl>
                                              <p:pRg st="4" end="4"/>
                                            </p:txEl>
                                          </p:spTgt>
                                        </p:tgtEl>
                                        <p:attrNameLst>
                                          <p:attrName>style.visibility</p:attrName>
                                        </p:attrNameLst>
                                      </p:cBhvr>
                                      <p:to>
                                        <p:strVal val="visible"/>
                                      </p:to>
                                    </p:set>
                                    <p:anim calcmode="lin" valueType="num">
                                      <p:cBhvr additive="base">
                                        <p:cTn id="5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2"/>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3">
                                            <p:txEl>
                                              <p:pRg st="0" end="0"/>
                                            </p:txEl>
                                          </p:spTgt>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3">
                                            <p:txEl>
                                              <p:pRg st="1" end="1"/>
                                            </p:txEl>
                                          </p:spTgt>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3">
                                            <p:txEl>
                                              <p:pRg st="2" end="2"/>
                                            </p:txEl>
                                          </p:spTgt>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3">
                                            <p:txEl>
                                              <p:pRg st="3" end="3"/>
                                            </p:txEl>
                                          </p:spTgt>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3">
                                            <p:txEl>
                                              <p:pRg st="4" end="4"/>
                                            </p:txEl>
                                          </p:spTgt>
                                        </p:tgtEl>
                                        <p:attrNameLst>
                                          <p:attrName>style.visibility</p:attrName>
                                        </p:attrNameLst>
                                      </p:cBhvr>
                                      <p:to>
                                        <p:strVal val="hidden"/>
                                      </p:to>
                                    </p:set>
                                  </p:childTnLst>
                                </p:cTn>
                              </p:par>
                              <p:par>
                                <p:cTn id="75" presetID="1" presetClass="exit" presetSubtype="0" fill="hold" grpId="0" nodeType="withEffect">
                                  <p:stCondLst>
                                    <p:cond delay="0"/>
                                  </p:stCondLst>
                                  <p:childTnLst>
                                    <p:set>
                                      <p:cBhvr>
                                        <p:cTn id="76" dur="1" fill="hold">
                                          <p:stCondLst>
                                            <p:cond delay="0"/>
                                          </p:stCondLst>
                                        </p:cTn>
                                        <p:tgtEl>
                                          <p:spTgt spid="4">
                                            <p:txEl>
                                              <p:pRg st="0" end="0"/>
                                            </p:txEl>
                                          </p:spTgt>
                                        </p:tgtEl>
                                        <p:attrNameLst>
                                          <p:attrName>style.visibility</p:attrName>
                                        </p:attrNameLst>
                                      </p:cBhvr>
                                      <p:to>
                                        <p:strVal val="hidden"/>
                                      </p:to>
                                    </p:set>
                                  </p:childTnLst>
                                </p:cTn>
                              </p:par>
                              <p:par>
                                <p:cTn id="77" presetID="1" presetClass="exit" presetSubtype="0" fill="hold" grpId="0" nodeType="withEffect">
                                  <p:stCondLst>
                                    <p:cond delay="0"/>
                                  </p:stCondLst>
                                  <p:childTnLst>
                                    <p:set>
                                      <p:cBhvr>
                                        <p:cTn id="78" dur="1" fill="hold">
                                          <p:stCondLst>
                                            <p:cond delay="0"/>
                                          </p:stCondLst>
                                        </p:cTn>
                                        <p:tgtEl>
                                          <p:spTgt spid="4">
                                            <p:txEl>
                                              <p:pRg st="1" end="1"/>
                                            </p:txEl>
                                          </p:spTgt>
                                        </p:tgtEl>
                                        <p:attrNameLst>
                                          <p:attrName>style.visibility</p:attrName>
                                        </p:attrNameLst>
                                      </p:cBhvr>
                                      <p:to>
                                        <p:strVal val="hidden"/>
                                      </p:to>
                                    </p:set>
                                  </p:childTnLst>
                                </p:cTn>
                              </p:par>
                              <p:par>
                                <p:cTn id="79" presetID="1" presetClass="exit" presetSubtype="0" fill="hold" grpId="0" nodeType="withEffect">
                                  <p:stCondLst>
                                    <p:cond delay="0"/>
                                  </p:stCondLst>
                                  <p:childTnLst>
                                    <p:set>
                                      <p:cBhvr>
                                        <p:cTn id="80" dur="1" fill="hold">
                                          <p:stCondLst>
                                            <p:cond delay="0"/>
                                          </p:stCondLst>
                                        </p:cTn>
                                        <p:tgtEl>
                                          <p:spTgt spid="4">
                                            <p:txEl>
                                              <p:pRg st="2" end="2"/>
                                            </p:txEl>
                                          </p:spTgt>
                                        </p:tgtEl>
                                        <p:attrNameLst>
                                          <p:attrName>style.visibility</p:attrName>
                                        </p:attrNameLst>
                                      </p:cBhvr>
                                      <p:to>
                                        <p:strVal val="hidden"/>
                                      </p:to>
                                    </p:set>
                                  </p:childTnLst>
                                </p:cTn>
                              </p:par>
                              <p:par>
                                <p:cTn id="81" presetID="1" presetClass="exit" presetSubtype="0" fill="hold" grpId="0" nodeType="withEffect">
                                  <p:stCondLst>
                                    <p:cond delay="0"/>
                                  </p:stCondLst>
                                  <p:childTnLst>
                                    <p:set>
                                      <p:cBhvr>
                                        <p:cTn id="82" dur="1" fill="hold">
                                          <p:stCondLst>
                                            <p:cond delay="0"/>
                                          </p:stCondLst>
                                        </p:cTn>
                                        <p:tgtEl>
                                          <p:spTgt spid="4">
                                            <p:txEl>
                                              <p:pRg st="3" end="3"/>
                                            </p:txEl>
                                          </p:spTgt>
                                        </p:tgtEl>
                                        <p:attrNameLst>
                                          <p:attrName>style.visibility</p:attrName>
                                        </p:attrNameLst>
                                      </p:cBhvr>
                                      <p:to>
                                        <p:strVal val="hidden"/>
                                      </p:to>
                                    </p:set>
                                  </p:childTnLst>
                                </p:cTn>
                              </p:par>
                              <p:par>
                                <p:cTn id="83" presetID="1" presetClass="exit" presetSubtype="0" fill="hold" grpId="0" nodeType="withEffect">
                                  <p:stCondLst>
                                    <p:cond delay="0"/>
                                  </p:stCondLst>
                                  <p:childTnLst>
                                    <p:set>
                                      <p:cBhvr>
                                        <p:cTn id="84" dur="1" fill="hold">
                                          <p:stCondLst>
                                            <p:cond delay="0"/>
                                          </p:stCondLst>
                                        </p:cTn>
                                        <p:tgtEl>
                                          <p:spTgt spid="4">
                                            <p:txEl>
                                              <p:pRg st="4" end="4"/>
                                            </p:txEl>
                                          </p:spTgt>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6"/>
                                        </p:tgtEl>
                                        <p:attrNameLst>
                                          <p:attrName>style.visibility</p:attrName>
                                        </p:attrNameLst>
                                      </p:cBhvr>
                                      <p:to>
                                        <p:strVal val="visible"/>
                                      </p:to>
                                    </p:set>
                                    <p:anim calcmode="lin" valueType="num">
                                      <p:cBhvr additive="base">
                                        <p:cTn id="89" dur="500" fill="hold"/>
                                        <p:tgtEl>
                                          <p:spTgt spid="6"/>
                                        </p:tgtEl>
                                        <p:attrNameLst>
                                          <p:attrName>ppt_x</p:attrName>
                                        </p:attrNameLst>
                                      </p:cBhvr>
                                      <p:tavLst>
                                        <p:tav tm="0">
                                          <p:val>
                                            <p:strVal val="#ppt_x"/>
                                          </p:val>
                                        </p:tav>
                                        <p:tav tm="100000">
                                          <p:val>
                                            <p:strVal val="#ppt_x"/>
                                          </p:val>
                                        </p:tav>
                                      </p:tavLst>
                                    </p:anim>
                                    <p:anim calcmode="lin" valueType="num">
                                      <p:cBhvr additive="base">
                                        <p:cTn id="9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uiExpand="1" build="p"/>
      <p:bldP spid="3" grpId="1" build="p"/>
      <p:bldP spid="4" grpId="0" build="allAtOnce"/>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55280-CF24-812B-948B-195A4C525940}"/>
              </a:ext>
            </a:extLst>
          </p:cNvPr>
          <p:cNvSpPr>
            <a:spLocks noGrp="1"/>
          </p:cNvSpPr>
          <p:nvPr>
            <p:ph type="title"/>
          </p:nvPr>
        </p:nvSpPr>
        <p:spPr/>
        <p:txBody>
          <a:bodyPr>
            <a:normAutofit/>
          </a:bodyPr>
          <a:lstStyle/>
          <a:p>
            <a:r>
              <a:rPr lang="en-US" sz="5400" dirty="0">
                <a:solidFill>
                  <a:schemeClr val="bg1"/>
                </a:solidFill>
                <a:latin typeface="Bahnschrift SemiBold" panose="020B0502040204020203" pitchFamily="34" charset="0"/>
              </a:rPr>
              <a:t>How does player move?</a:t>
            </a:r>
          </a:p>
        </p:txBody>
      </p:sp>
      <p:pic>
        <p:nvPicPr>
          <p:cNvPr id="9" name="Content Placeholder 8">
            <a:extLst>
              <a:ext uri="{FF2B5EF4-FFF2-40B4-BE49-F238E27FC236}">
                <a16:creationId xmlns:a16="http://schemas.microsoft.com/office/drawing/2014/main" id="{AAC020BC-876E-9CC6-BA19-87CC4EAC9E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024" y="1958221"/>
            <a:ext cx="3736537" cy="2101802"/>
          </a:xfrm>
        </p:spPr>
      </p:pic>
      <p:pic>
        <p:nvPicPr>
          <p:cNvPr id="12" name="Picture 11">
            <a:extLst>
              <a:ext uri="{FF2B5EF4-FFF2-40B4-BE49-F238E27FC236}">
                <a16:creationId xmlns:a16="http://schemas.microsoft.com/office/drawing/2014/main" id="{4A87A9C2-8D1A-C30A-041B-9589F1DEA7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0377" y="1599367"/>
            <a:ext cx="7322888" cy="1143833"/>
          </a:xfrm>
          <a:prstGeom prst="rect">
            <a:avLst/>
          </a:prstGeom>
        </p:spPr>
      </p:pic>
      <p:sp>
        <p:nvSpPr>
          <p:cNvPr id="14" name="TextBox 13">
            <a:extLst>
              <a:ext uri="{FF2B5EF4-FFF2-40B4-BE49-F238E27FC236}">
                <a16:creationId xmlns:a16="http://schemas.microsoft.com/office/drawing/2014/main" id="{4BF2CAC2-01B9-D493-8331-CAF12C9D22CC}"/>
              </a:ext>
            </a:extLst>
          </p:cNvPr>
          <p:cNvSpPr txBox="1"/>
          <p:nvPr/>
        </p:nvSpPr>
        <p:spPr>
          <a:xfrm>
            <a:off x="5058959" y="2909159"/>
            <a:ext cx="7542051" cy="923330"/>
          </a:xfrm>
          <a:prstGeom prst="rect">
            <a:avLst/>
          </a:prstGeom>
          <a:noFill/>
        </p:spPr>
        <p:txBody>
          <a:bodyPr wrap="square" rtlCol="0">
            <a:spAutoFit/>
          </a:bodyPr>
          <a:lstStyle/>
          <a:p>
            <a:pPr marL="285750" indent="-285750">
              <a:buFont typeface="Courier New" panose="02070309020205020404" pitchFamily="49" charset="0"/>
              <a:buChar char="o"/>
            </a:pPr>
            <a:r>
              <a:rPr lang="en-US" dirty="0">
                <a:solidFill>
                  <a:schemeClr val="bg1"/>
                </a:solidFill>
              </a:rPr>
              <a:t>When W,A,S,D keys are pressed, it gets axis and increase the axis.</a:t>
            </a:r>
          </a:p>
          <a:p>
            <a:pPr marL="285750" indent="-285750">
              <a:buFont typeface="Courier New" panose="02070309020205020404" pitchFamily="49" charset="0"/>
              <a:buChar char="o"/>
            </a:pPr>
            <a:endParaRPr lang="en-US" dirty="0">
              <a:solidFill>
                <a:schemeClr val="bg1"/>
              </a:solidFill>
            </a:endParaRPr>
          </a:p>
          <a:p>
            <a:endParaRPr lang="en-US" dirty="0">
              <a:solidFill>
                <a:schemeClr val="bg1"/>
              </a:solidFill>
            </a:endParaRPr>
          </a:p>
        </p:txBody>
      </p:sp>
      <p:pic>
        <p:nvPicPr>
          <p:cNvPr id="16" name="Picture 15">
            <a:extLst>
              <a:ext uri="{FF2B5EF4-FFF2-40B4-BE49-F238E27FC236}">
                <a16:creationId xmlns:a16="http://schemas.microsoft.com/office/drawing/2014/main" id="{8F9FD836-D953-DBCB-159D-9B3D0739FE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2291" y="3487177"/>
            <a:ext cx="6887256" cy="2284974"/>
          </a:xfrm>
          <a:prstGeom prst="rect">
            <a:avLst/>
          </a:prstGeom>
        </p:spPr>
      </p:pic>
      <p:sp>
        <p:nvSpPr>
          <p:cNvPr id="17" name="TextBox 16">
            <a:extLst>
              <a:ext uri="{FF2B5EF4-FFF2-40B4-BE49-F238E27FC236}">
                <a16:creationId xmlns:a16="http://schemas.microsoft.com/office/drawing/2014/main" id="{F62B4E7A-4CB9-EF78-A7F6-C403F94A97E7}"/>
              </a:ext>
            </a:extLst>
          </p:cNvPr>
          <p:cNvSpPr txBox="1"/>
          <p:nvPr/>
        </p:nvSpPr>
        <p:spPr>
          <a:xfrm>
            <a:off x="5202752" y="5869771"/>
            <a:ext cx="7254467"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a:solidFill>
                  <a:schemeClr val="bg1"/>
                </a:solidFill>
                <a:latin typeface="Bahnschrift Light" panose="020B0502040204020203" pitchFamily="34" charset="0"/>
              </a:rPr>
              <a:t>When the player does not get the ground it disable the jump. </a:t>
            </a:r>
          </a:p>
        </p:txBody>
      </p:sp>
      <p:pic>
        <p:nvPicPr>
          <p:cNvPr id="19" name="Picture 18">
            <a:extLst>
              <a:ext uri="{FF2B5EF4-FFF2-40B4-BE49-F238E27FC236}">
                <a16:creationId xmlns:a16="http://schemas.microsoft.com/office/drawing/2014/main" id="{6F080D52-41B6-8AAA-31A5-D7EB2C65A0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246668"/>
            <a:ext cx="4154023" cy="1246207"/>
          </a:xfrm>
          <a:prstGeom prst="rect">
            <a:avLst/>
          </a:prstGeom>
        </p:spPr>
      </p:pic>
    </p:spTree>
    <p:extLst>
      <p:ext uri="{BB962C8B-B14F-4D97-AF65-F5344CB8AC3E}">
        <p14:creationId xmlns:p14="http://schemas.microsoft.com/office/powerpoint/2010/main" val="730798589"/>
      </p:ext>
    </p:extLst>
  </p:cSld>
  <p:clrMapOvr>
    <a:masterClrMapping/>
  </p:clrMapOvr>
  <mc:AlternateContent xmlns:mc="http://schemas.openxmlformats.org/markup-compatibility/2006">
    <mc:Choice xmlns:p14="http://schemas.microsoft.com/office/powerpoint/2010/main" Requires="p14">
      <p:transition spd="slow" p14:dur="2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ppt_x"/>
                                          </p:val>
                                        </p:tav>
                                        <p:tav tm="100000">
                                          <p:val>
                                            <p:strVal val="#ppt_x"/>
                                          </p:val>
                                        </p:tav>
                                      </p:tavLst>
                                    </p:anim>
                                    <p:anim calcmode="lin" valueType="num">
                                      <p:cBhvr additive="base">
                                        <p:cTn id="2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4"/>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ppt_x"/>
                                          </p:val>
                                        </p:tav>
                                        <p:tav tm="100000">
                                          <p:val>
                                            <p:strVal val="#ppt_x"/>
                                          </p:val>
                                        </p:tav>
                                      </p:tavLst>
                                    </p:anim>
                                    <p:anim calcmode="lin" valueType="num">
                                      <p:cBhvr additive="base">
                                        <p:cTn id="4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14" grpId="1"/>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55280-CF24-812B-948B-195A4C525940}"/>
              </a:ext>
            </a:extLst>
          </p:cNvPr>
          <p:cNvSpPr>
            <a:spLocks noGrp="1"/>
          </p:cNvSpPr>
          <p:nvPr>
            <p:ph type="title"/>
          </p:nvPr>
        </p:nvSpPr>
        <p:spPr/>
        <p:txBody>
          <a:bodyPr>
            <a:normAutofit/>
          </a:bodyPr>
          <a:lstStyle/>
          <a:p>
            <a:r>
              <a:rPr lang="en-US" sz="5400" dirty="0">
                <a:solidFill>
                  <a:schemeClr val="bg1"/>
                </a:solidFill>
                <a:latin typeface="Bahnschrift SemiBold" panose="020B0502040204020203" pitchFamily="34" charset="0"/>
              </a:rPr>
              <a:t>How does collision work?</a:t>
            </a:r>
          </a:p>
        </p:txBody>
      </p:sp>
      <p:pic>
        <p:nvPicPr>
          <p:cNvPr id="6" name="Picture 5">
            <a:extLst>
              <a:ext uri="{FF2B5EF4-FFF2-40B4-BE49-F238E27FC236}">
                <a16:creationId xmlns:a16="http://schemas.microsoft.com/office/drawing/2014/main" id="{FF4E2E87-2F08-035F-650E-25C18E258C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09702"/>
            <a:ext cx="4335538" cy="2962275"/>
          </a:xfrm>
          <a:prstGeom prst="rect">
            <a:avLst/>
          </a:prstGeom>
        </p:spPr>
      </p:pic>
      <p:pic>
        <p:nvPicPr>
          <p:cNvPr id="8" name="Picture 7">
            <a:extLst>
              <a:ext uri="{FF2B5EF4-FFF2-40B4-BE49-F238E27FC236}">
                <a16:creationId xmlns:a16="http://schemas.microsoft.com/office/drawing/2014/main" id="{9BAA927E-4DB3-9D8D-BFCA-66DCAAE5D9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8527" y="1690688"/>
            <a:ext cx="6607442" cy="2624137"/>
          </a:xfrm>
          <a:prstGeom prst="rect">
            <a:avLst/>
          </a:prstGeom>
        </p:spPr>
      </p:pic>
      <p:sp>
        <p:nvSpPr>
          <p:cNvPr id="10" name="TextBox 9">
            <a:extLst>
              <a:ext uri="{FF2B5EF4-FFF2-40B4-BE49-F238E27FC236}">
                <a16:creationId xmlns:a16="http://schemas.microsoft.com/office/drawing/2014/main" id="{E1BA1813-0ACA-E77F-7F7E-C36FBCCD5EE0}"/>
              </a:ext>
            </a:extLst>
          </p:cNvPr>
          <p:cNvSpPr txBox="1"/>
          <p:nvPr/>
        </p:nvSpPr>
        <p:spPr>
          <a:xfrm>
            <a:off x="4651635" y="4829175"/>
            <a:ext cx="6531448" cy="1200329"/>
          </a:xfrm>
          <a:prstGeom prst="rect">
            <a:avLst/>
          </a:prstGeom>
          <a:noFill/>
        </p:spPr>
        <p:txBody>
          <a:bodyPr wrap="square" rtlCol="0">
            <a:spAutoFit/>
          </a:bodyPr>
          <a:lstStyle/>
          <a:p>
            <a:pPr marL="342900" indent="-342900">
              <a:buFont typeface="Courier New" panose="02070309020205020404" pitchFamily="49" charset="0"/>
              <a:buChar char="o"/>
            </a:pPr>
            <a:r>
              <a:rPr lang="en-US" sz="2400" dirty="0">
                <a:solidFill>
                  <a:schemeClr val="bg1"/>
                </a:solidFill>
                <a:latin typeface="Bahnschrift Light" panose="020B0502040204020203" pitchFamily="34" charset="0"/>
              </a:rPr>
              <a:t>When the player collide with the object it sends the feedback and if check where it is collided</a:t>
            </a:r>
          </a:p>
        </p:txBody>
      </p:sp>
    </p:spTree>
    <p:extLst>
      <p:ext uri="{BB962C8B-B14F-4D97-AF65-F5344CB8AC3E}">
        <p14:creationId xmlns:p14="http://schemas.microsoft.com/office/powerpoint/2010/main" val="3441260683"/>
      </p:ext>
    </p:extLst>
  </p:cSld>
  <p:clrMapOvr>
    <a:masterClrMapping/>
  </p:clrMapOvr>
  <mc:AlternateContent xmlns:mc="http://schemas.openxmlformats.org/markup-compatibility/2006">
    <mc:Choice xmlns:p14="http://schemas.microsoft.com/office/powerpoint/2010/main" Requires="p14">
      <p:transition spd="slow" p14:dur="2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55280-CF24-812B-948B-195A4C525940}"/>
              </a:ext>
            </a:extLst>
          </p:cNvPr>
          <p:cNvSpPr>
            <a:spLocks noGrp="1"/>
          </p:cNvSpPr>
          <p:nvPr>
            <p:ph type="title"/>
          </p:nvPr>
        </p:nvSpPr>
        <p:spPr/>
        <p:txBody>
          <a:bodyPr>
            <a:normAutofit/>
          </a:bodyPr>
          <a:lstStyle/>
          <a:p>
            <a:r>
              <a:rPr lang="en-US" sz="5400" dirty="0">
                <a:solidFill>
                  <a:schemeClr val="bg1"/>
                </a:solidFill>
                <a:latin typeface="Bahnschrift SemiBold" panose="020B0502040204020203" pitchFamily="34" charset="0"/>
              </a:rPr>
              <a:t>How does wall running work?</a:t>
            </a:r>
          </a:p>
        </p:txBody>
      </p:sp>
      <p:sp>
        <p:nvSpPr>
          <p:cNvPr id="10" name="TextBox 9">
            <a:extLst>
              <a:ext uri="{FF2B5EF4-FFF2-40B4-BE49-F238E27FC236}">
                <a16:creationId xmlns:a16="http://schemas.microsoft.com/office/drawing/2014/main" id="{E1BA1813-0ACA-E77F-7F7E-C36FBCCD5EE0}"/>
              </a:ext>
            </a:extLst>
          </p:cNvPr>
          <p:cNvSpPr txBox="1"/>
          <p:nvPr/>
        </p:nvSpPr>
        <p:spPr>
          <a:xfrm>
            <a:off x="5484339" y="3801700"/>
            <a:ext cx="6531448" cy="830997"/>
          </a:xfrm>
          <a:prstGeom prst="rect">
            <a:avLst/>
          </a:prstGeom>
          <a:noFill/>
        </p:spPr>
        <p:txBody>
          <a:bodyPr wrap="square" rtlCol="0">
            <a:spAutoFit/>
          </a:bodyPr>
          <a:lstStyle/>
          <a:p>
            <a:r>
              <a:rPr lang="en-US" sz="2400" dirty="0">
                <a:solidFill>
                  <a:schemeClr val="bg1"/>
                </a:solidFill>
                <a:latin typeface="Bahnschrift Light" panose="020B0502040204020203" pitchFamily="34" charset="0"/>
              </a:rPr>
              <a:t>It finds the normal angle normal to the wall. </a:t>
            </a:r>
          </a:p>
          <a:p>
            <a:endParaRPr lang="en-US" sz="2400" dirty="0">
              <a:solidFill>
                <a:schemeClr val="bg1"/>
              </a:solidFill>
              <a:latin typeface="Bahnschrift Light" panose="020B0502040204020203" pitchFamily="34" charset="0"/>
            </a:endParaRPr>
          </a:p>
        </p:txBody>
      </p:sp>
      <p:pic>
        <p:nvPicPr>
          <p:cNvPr id="4" name="Picture 3">
            <a:extLst>
              <a:ext uri="{FF2B5EF4-FFF2-40B4-BE49-F238E27FC236}">
                <a16:creationId xmlns:a16="http://schemas.microsoft.com/office/drawing/2014/main" id="{9485881C-4719-0467-EBCA-389D3B38BC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13" y="1964531"/>
            <a:ext cx="4327322" cy="2076450"/>
          </a:xfrm>
          <a:prstGeom prst="rect">
            <a:avLst/>
          </a:prstGeom>
        </p:spPr>
      </p:pic>
      <p:pic>
        <p:nvPicPr>
          <p:cNvPr id="7" name="Picture 6">
            <a:extLst>
              <a:ext uri="{FF2B5EF4-FFF2-40B4-BE49-F238E27FC236}">
                <a16:creationId xmlns:a16="http://schemas.microsoft.com/office/drawing/2014/main" id="{27089BB1-2AC6-B474-3AFB-5160C94FFB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5808" y="1407052"/>
            <a:ext cx="5525117" cy="2286256"/>
          </a:xfrm>
          <a:prstGeom prst="rect">
            <a:avLst/>
          </a:prstGeom>
        </p:spPr>
      </p:pic>
      <p:pic>
        <p:nvPicPr>
          <p:cNvPr id="13" name="Picture 12">
            <a:extLst>
              <a:ext uri="{FF2B5EF4-FFF2-40B4-BE49-F238E27FC236}">
                <a16:creationId xmlns:a16="http://schemas.microsoft.com/office/drawing/2014/main" id="{BE2EB33F-953C-1C0C-D039-EDDFEA6046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4110" y="4450577"/>
            <a:ext cx="6415273" cy="1531124"/>
          </a:xfrm>
          <a:prstGeom prst="rect">
            <a:avLst/>
          </a:prstGeom>
        </p:spPr>
      </p:pic>
      <p:sp>
        <p:nvSpPr>
          <p:cNvPr id="14" name="TextBox 13">
            <a:extLst>
              <a:ext uri="{FF2B5EF4-FFF2-40B4-BE49-F238E27FC236}">
                <a16:creationId xmlns:a16="http://schemas.microsoft.com/office/drawing/2014/main" id="{1286D5B7-FA79-8E85-B9D9-153295F9E7E4}"/>
              </a:ext>
            </a:extLst>
          </p:cNvPr>
          <p:cNvSpPr txBox="1"/>
          <p:nvPr/>
        </p:nvSpPr>
        <p:spPr>
          <a:xfrm>
            <a:off x="5484339" y="6222364"/>
            <a:ext cx="5806815" cy="461665"/>
          </a:xfrm>
          <a:prstGeom prst="rect">
            <a:avLst/>
          </a:prstGeom>
          <a:noFill/>
        </p:spPr>
        <p:txBody>
          <a:bodyPr wrap="square" rtlCol="0">
            <a:spAutoFit/>
          </a:bodyPr>
          <a:lstStyle/>
          <a:p>
            <a:r>
              <a:rPr lang="en-US" sz="2400" dirty="0">
                <a:solidFill>
                  <a:schemeClr val="bg1"/>
                </a:solidFill>
                <a:latin typeface="Bahnschrift Light" panose="020B0502040204020203" pitchFamily="34" charset="0"/>
              </a:rPr>
              <a:t>It disable the gravity in the rigid body</a:t>
            </a:r>
          </a:p>
        </p:txBody>
      </p:sp>
    </p:spTree>
    <p:extLst>
      <p:ext uri="{BB962C8B-B14F-4D97-AF65-F5344CB8AC3E}">
        <p14:creationId xmlns:p14="http://schemas.microsoft.com/office/powerpoint/2010/main" val="1115744091"/>
      </p:ext>
    </p:extLst>
  </p:cSld>
  <p:clrMapOvr>
    <a:masterClrMapping/>
  </p:clrMapOvr>
  <mc:AlternateContent xmlns:mc="http://schemas.openxmlformats.org/markup-compatibility/2006">
    <mc:Choice xmlns:p14="http://schemas.microsoft.com/office/powerpoint/2010/main" Requires="p14">
      <p:transition spd="slow" p14:dur="2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0" grpId="1"/>
      <p:bldP spid="1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300</TotalTime>
  <Words>434</Words>
  <Application>Microsoft Office PowerPoint</Application>
  <PresentationFormat>Widescreen</PresentationFormat>
  <Paragraphs>60</Paragraphs>
  <Slides>11</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vt:i4>
      </vt:variant>
    </vt:vector>
  </HeadingPairs>
  <TitlesOfParts>
    <vt:vector size="22" baseType="lpstr">
      <vt:lpstr>Arial</vt:lpstr>
      <vt:lpstr>Arial</vt:lpstr>
      <vt:lpstr>Bahnschrift Light</vt:lpstr>
      <vt:lpstr>Bahnschrift SemiBold</vt:lpstr>
      <vt:lpstr>Bahnschrift SemiBold SemiConden</vt:lpstr>
      <vt:lpstr>Calibri</vt:lpstr>
      <vt:lpstr>Calibri Light</vt:lpstr>
      <vt:lpstr>Courier New</vt:lpstr>
      <vt:lpstr>Google Sans</vt:lpstr>
      <vt:lpstr>Wingdings</vt:lpstr>
      <vt:lpstr>Office Theme</vt:lpstr>
      <vt:lpstr>3D Platformer</vt:lpstr>
      <vt:lpstr>Introduction</vt:lpstr>
      <vt:lpstr>Problem statement </vt:lpstr>
      <vt:lpstr>Objective &amp; Aim </vt:lpstr>
      <vt:lpstr>System Design </vt:lpstr>
      <vt:lpstr>Implementation and Discussion </vt:lpstr>
      <vt:lpstr>How does player move?</vt:lpstr>
      <vt:lpstr>How does collision work?</vt:lpstr>
      <vt:lpstr>How does wall running work?</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 Platformer</dc:title>
  <dc:creator>sandesh</dc:creator>
  <cp:lastModifiedBy>sandesh</cp:lastModifiedBy>
  <cp:revision>19</cp:revision>
  <dcterms:created xsi:type="dcterms:W3CDTF">2022-07-02T18:59:20Z</dcterms:created>
  <dcterms:modified xsi:type="dcterms:W3CDTF">2022-07-03T07:39:19Z</dcterms:modified>
</cp:coreProperties>
</file>